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1" r:id="rId2"/>
    <p:sldId id="552" r:id="rId3"/>
    <p:sldId id="256" r:id="rId4"/>
    <p:sldId id="550" r:id="rId5"/>
    <p:sldId id="329" r:id="rId6"/>
    <p:sldId id="330" r:id="rId7"/>
    <p:sldId id="331" r:id="rId8"/>
    <p:sldId id="332" r:id="rId9"/>
    <p:sldId id="428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470" r:id="rId18"/>
    <p:sldId id="479" r:id="rId19"/>
    <p:sldId id="340" r:id="rId20"/>
    <p:sldId id="378" r:id="rId21"/>
    <p:sldId id="379" r:id="rId22"/>
    <p:sldId id="380" r:id="rId23"/>
    <p:sldId id="381" r:id="rId24"/>
    <p:sldId id="382" r:id="rId25"/>
    <p:sldId id="514" r:id="rId26"/>
    <p:sldId id="505" r:id="rId27"/>
    <p:sldId id="388" r:id="rId28"/>
    <p:sldId id="389" r:id="rId29"/>
    <p:sldId id="390" r:id="rId30"/>
    <p:sldId id="509" r:id="rId31"/>
    <p:sldId id="391" r:id="rId32"/>
    <p:sldId id="510" r:id="rId33"/>
    <p:sldId id="511" r:id="rId34"/>
    <p:sldId id="371" r:id="rId35"/>
    <p:sldId id="369" r:id="rId36"/>
    <p:sldId id="554" r:id="rId37"/>
    <p:sldId id="555" r:id="rId38"/>
    <p:sldId id="561" r:id="rId39"/>
    <p:sldId id="562" r:id="rId40"/>
    <p:sldId id="563" r:id="rId41"/>
    <p:sldId id="618" r:id="rId42"/>
    <p:sldId id="556" r:id="rId43"/>
    <p:sldId id="557" r:id="rId44"/>
    <p:sldId id="558" r:id="rId45"/>
    <p:sldId id="559" r:id="rId46"/>
    <p:sldId id="560" r:id="rId47"/>
    <p:sldId id="564" r:id="rId48"/>
    <p:sldId id="565" r:id="rId49"/>
    <p:sldId id="56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7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1D30CF-91E6-5241-AC6A-181A2EEFF699}">
      <dgm:prSet/>
      <dgm:spPr>
        <a:solidFill>
          <a:srgbClr val="FFC000"/>
        </a:solidFill>
      </dgm:spPr>
      <dgm:t>
        <a:bodyPr/>
        <a:lstStyle/>
        <a:p>
          <a:r>
            <a:rPr lang="en-US" altLang="zh-CN" dirty="0"/>
            <a:t>Huffman</a:t>
          </a:r>
          <a:r>
            <a:rPr lang="zh-CN" altLang="en-US" dirty="0"/>
            <a:t> </a:t>
          </a:r>
          <a:r>
            <a:rPr lang="en-US" altLang="zh-CN" dirty="0"/>
            <a:t>Coding</a:t>
          </a:r>
          <a:endParaRPr lang="zh-CN" altLang="en-US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dirty="0"/>
            <a:t>Algorithm</a:t>
          </a:r>
          <a:r>
            <a:rPr lang="zh-CN" altLang="en-US" dirty="0"/>
            <a:t> </a:t>
          </a:r>
          <a:r>
            <a:rPr lang="en-US" altLang="zh-CN" dirty="0"/>
            <a:t>and</a:t>
          </a:r>
          <a:r>
            <a:rPr lang="zh-CN" altLang="en-US" dirty="0"/>
            <a:t> </a:t>
          </a:r>
          <a:r>
            <a:rPr lang="en-US" altLang="zh-CN" dirty="0"/>
            <a:t>proof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optimality</a:t>
          </a:r>
          <a:endParaRPr lang="zh-CN" altLang="en-US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/>
        </a:p>
      </dgm:t>
    </dgm:pt>
    <dgm:pt modelId="{8CFA206C-2256-BF40-B6C5-AFB862458892}">
      <dgm:prSet/>
      <dgm:spPr/>
      <dgm:t>
        <a:bodyPr/>
        <a:lstStyle/>
        <a:p>
          <a:r>
            <a:rPr lang="en-US" altLang="zh-CN" dirty="0"/>
            <a:t>Greedy Algorithms on Graphs</a:t>
          </a:r>
          <a:endParaRPr lang="zh-CN" altLang="en-US" dirty="0"/>
        </a:p>
      </dgm:t>
    </dgm:pt>
    <dgm:pt modelId="{2ECBAF32-38A2-1340-AE63-B4E84344C9AE}" type="parTrans" cxnId="{4533B4C2-90FF-2649-9F3D-0EC9AAB8767A}">
      <dgm:prSet/>
      <dgm:spPr/>
      <dgm:t>
        <a:bodyPr/>
        <a:lstStyle/>
        <a:p>
          <a:endParaRPr lang="zh-CN" altLang="en-US"/>
        </a:p>
      </dgm:t>
    </dgm:pt>
    <dgm:pt modelId="{1CF2901E-8B3F-3C40-A7BF-436C03B8163F}" type="sibTrans" cxnId="{4533B4C2-90FF-2649-9F3D-0EC9AAB8767A}">
      <dgm:prSet/>
      <dgm:spPr/>
      <dgm:t>
        <a:bodyPr/>
        <a:lstStyle/>
        <a:p>
          <a:endParaRPr lang="zh-CN" altLang="en-US"/>
        </a:p>
      </dgm:t>
    </dgm:pt>
    <dgm:pt modelId="{D1E6A3FF-AC1F-B94D-B14E-B8342FC05B15}">
      <dgm:prSet/>
      <dgm:spPr/>
      <dgm:t>
        <a:bodyPr/>
        <a:lstStyle/>
        <a:p>
          <a:r>
            <a:rPr lang="en-US" altLang="zh-CN" dirty="0"/>
            <a:t>Optimal Greedy Algorithms on Graphs</a:t>
          </a:r>
          <a:endParaRPr lang="zh-CN" altLang="en-US" dirty="0"/>
        </a:p>
      </dgm:t>
    </dgm:pt>
    <dgm:pt modelId="{0C0BF5AA-5C2F-4E4F-BB71-17AD7A49021A}" type="parTrans" cxnId="{792E85AD-C836-DD4C-B861-6B75661BB26B}">
      <dgm:prSet/>
      <dgm:spPr/>
      <dgm:t>
        <a:bodyPr/>
        <a:lstStyle/>
        <a:p>
          <a:endParaRPr lang="zh-CN" altLang="en-US"/>
        </a:p>
      </dgm:t>
    </dgm:pt>
    <dgm:pt modelId="{9EBD5EA3-FAD2-114E-8DCA-98EC170A3462}" type="sibTrans" cxnId="{792E85AD-C836-DD4C-B861-6B75661BB26B}">
      <dgm:prSet/>
      <dgm:spPr/>
      <dgm:t>
        <a:bodyPr/>
        <a:lstStyle/>
        <a:p>
          <a:endParaRPr lang="zh-CN" altLang="en-US"/>
        </a:p>
      </dgm:t>
    </dgm:pt>
    <dgm:pt modelId="{237867BA-C193-B441-842B-A419AEDAE931}">
      <dgm:prSet/>
      <dgm:spPr/>
      <dgm:t>
        <a:bodyPr/>
        <a:lstStyle/>
        <a:p>
          <a:r>
            <a:rPr lang="en-US" altLang="zh-CN" dirty="0"/>
            <a:t>Efficient Greedy Algorithms on Graphs</a:t>
          </a:r>
          <a:endParaRPr lang="zh-CN" altLang="en-US" dirty="0"/>
        </a:p>
      </dgm:t>
    </dgm:pt>
    <dgm:pt modelId="{DC52DBC8-88F7-1942-8013-F8D702055EA8}" type="parTrans" cxnId="{713915C8-0967-0146-AA4D-B6AE2FCA5F9E}">
      <dgm:prSet/>
      <dgm:spPr/>
      <dgm:t>
        <a:bodyPr/>
        <a:lstStyle/>
        <a:p>
          <a:endParaRPr lang="zh-CN" altLang="en-US"/>
        </a:p>
      </dgm:t>
    </dgm:pt>
    <dgm:pt modelId="{9CF1154E-0D3F-1942-BBFB-C2C4888434DD}" type="sibTrans" cxnId="{713915C8-0967-0146-AA4D-B6AE2FCA5F9E}">
      <dgm:prSet/>
      <dgm:spPr/>
      <dgm:t>
        <a:bodyPr/>
        <a:lstStyle/>
        <a:p>
          <a:endParaRPr lang="zh-CN" altLang="en-US"/>
        </a:p>
      </dgm:t>
    </dgm:pt>
    <dgm:pt modelId="{BEC2C681-644B-8743-B4CE-AA8C3BFD3121}">
      <dgm:prSet/>
      <dgm:spPr/>
      <dgm:t>
        <a:bodyPr/>
        <a:lstStyle/>
        <a:p>
          <a:r>
            <a:rPr lang="en-US" altLang="zh-CN" dirty="0"/>
            <a:t>Dynamic Programming</a:t>
          </a:r>
          <a:endParaRPr lang="zh-CN" altLang="en-US" dirty="0"/>
        </a:p>
      </dgm:t>
    </dgm:pt>
    <dgm:pt modelId="{D0D78A71-F3C3-D342-808F-43B0528F906B}" type="parTrans" cxnId="{045BACE4-243B-1F47-B299-7C1743428667}">
      <dgm:prSet/>
      <dgm:spPr/>
      <dgm:t>
        <a:bodyPr/>
        <a:lstStyle/>
        <a:p>
          <a:endParaRPr lang="zh-CN" altLang="en-US"/>
        </a:p>
      </dgm:t>
    </dgm:pt>
    <dgm:pt modelId="{92D13771-5A7D-7C4A-A58B-AB8DA0EB1E7C}" type="sibTrans" cxnId="{045BACE4-243B-1F47-B299-7C1743428667}">
      <dgm:prSet/>
      <dgm:spPr/>
      <dgm:t>
        <a:bodyPr/>
        <a:lstStyle/>
        <a:p>
          <a:endParaRPr lang="zh-CN" altLang="en-US"/>
        </a:p>
      </dgm:t>
    </dgm:pt>
    <dgm:pt modelId="{19394102-3BB5-1042-92E2-AA9547A28BD0}">
      <dgm:prSet/>
      <dgm:spPr/>
      <dgm:t>
        <a:bodyPr/>
        <a:lstStyle/>
        <a:p>
          <a:r>
            <a:rPr lang="en-US" altLang="zh-CN" dirty="0"/>
            <a:t>Optimal Substructure</a:t>
          </a:r>
          <a:endParaRPr lang="zh-CN" altLang="en-US" dirty="0"/>
        </a:p>
      </dgm:t>
    </dgm:pt>
    <dgm:pt modelId="{2A5753D7-B63E-EC40-9A47-899DE17896D0}" type="parTrans" cxnId="{4F22E5EE-8C93-9B40-89FC-23A628C32809}">
      <dgm:prSet/>
      <dgm:spPr/>
      <dgm:t>
        <a:bodyPr/>
        <a:lstStyle/>
        <a:p>
          <a:endParaRPr lang="zh-CN" altLang="en-US"/>
        </a:p>
      </dgm:t>
    </dgm:pt>
    <dgm:pt modelId="{8642555C-2EAF-DB41-A521-F70458676559}" type="sibTrans" cxnId="{4F22E5EE-8C93-9B40-89FC-23A628C32809}">
      <dgm:prSet/>
      <dgm:spPr/>
      <dgm:t>
        <a:bodyPr/>
        <a:lstStyle/>
        <a:p>
          <a:endParaRPr lang="zh-CN" altLang="en-US"/>
        </a:p>
      </dgm:t>
    </dgm:pt>
    <dgm:pt modelId="{7C2EA827-B267-DE4F-B777-411676F44EB7}">
      <dgm:prSet/>
      <dgm:spPr/>
      <dgm:t>
        <a:bodyPr/>
        <a:lstStyle/>
        <a:p>
          <a:r>
            <a:rPr lang="en-US" altLang="zh-CN" dirty="0"/>
            <a:t>Weighted Interval Scheduling</a:t>
          </a:r>
          <a:endParaRPr lang="zh-CN" altLang="en-US" dirty="0"/>
        </a:p>
      </dgm:t>
    </dgm:pt>
    <dgm:pt modelId="{3FD123DF-B4D7-334B-A9B1-A3FB9C816B90}" type="parTrans" cxnId="{EC29EB01-EF66-8E41-8F12-0D15206E2AA7}">
      <dgm:prSet/>
      <dgm:spPr/>
      <dgm:t>
        <a:bodyPr/>
        <a:lstStyle/>
        <a:p>
          <a:endParaRPr lang="zh-CN" altLang="en-US"/>
        </a:p>
      </dgm:t>
    </dgm:pt>
    <dgm:pt modelId="{79034868-FD61-0E4F-A26E-FB342BFAE9DA}" type="sibTrans" cxnId="{EC29EB01-EF66-8E41-8F12-0D15206E2AA7}">
      <dgm:prSet/>
      <dgm:spPr/>
      <dgm:t>
        <a:bodyPr/>
        <a:lstStyle/>
        <a:p>
          <a:endParaRPr lang="zh-CN" altLang="en-US"/>
        </a:p>
      </dgm:t>
    </dgm:pt>
    <dgm:pt modelId="{F6DF936C-3A55-084F-872F-F02759C7ED59}">
      <dgm:prSet/>
      <dgm:spPr/>
      <dgm:t>
        <a:bodyPr/>
        <a:lstStyle/>
        <a:p>
          <a:r>
            <a:rPr lang="en-US" altLang="zh-CN" dirty="0"/>
            <a:t>Longest Common Subsequence</a:t>
          </a:r>
          <a:endParaRPr lang="zh-CN" altLang="en-US" dirty="0"/>
        </a:p>
      </dgm:t>
    </dgm:pt>
    <dgm:pt modelId="{7103BB2C-AA5B-DA41-8B34-DAF9C485F714}" type="parTrans" cxnId="{3592D1DD-3ACC-9B4B-94E0-9A378A178441}">
      <dgm:prSet/>
      <dgm:spPr/>
      <dgm:t>
        <a:bodyPr/>
        <a:lstStyle/>
        <a:p>
          <a:endParaRPr lang="zh-CN" altLang="en-US"/>
        </a:p>
      </dgm:t>
    </dgm:pt>
    <dgm:pt modelId="{C9B60988-95F7-B149-A58E-B66AA755883C}" type="sibTrans" cxnId="{3592D1DD-3ACC-9B4B-94E0-9A378A178441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5A2B2C49-2F63-4841-9864-CB284F986961}" type="pres">
      <dgm:prSet presAssocID="{C71D30CF-91E6-5241-AC6A-181A2EEFF6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B7C639-0C53-3442-BE4C-8F6F83218280}" type="pres">
      <dgm:prSet presAssocID="{C71D30CF-91E6-5241-AC6A-181A2EEFF699}" presName="childText" presStyleLbl="revTx" presStyleIdx="0" presStyleCnt="3">
        <dgm:presLayoutVars>
          <dgm:bulletEnabled val="1"/>
        </dgm:presLayoutVars>
      </dgm:prSet>
      <dgm:spPr/>
    </dgm:pt>
    <dgm:pt modelId="{3007FD83-20BA-9449-BB2C-C88753E131FC}" type="pres">
      <dgm:prSet presAssocID="{8CFA206C-2256-BF40-B6C5-AFB8624588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5D7333-72AD-C241-A4E7-BC214FC36E3C}" type="pres">
      <dgm:prSet presAssocID="{8CFA206C-2256-BF40-B6C5-AFB862458892}" presName="childText" presStyleLbl="revTx" presStyleIdx="1" presStyleCnt="3">
        <dgm:presLayoutVars>
          <dgm:bulletEnabled val="1"/>
        </dgm:presLayoutVars>
      </dgm:prSet>
      <dgm:spPr/>
    </dgm:pt>
    <dgm:pt modelId="{7A33C611-20A2-1744-BB4A-7FDE0D2659E0}" type="pres">
      <dgm:prSet presAssocID="{BEC2C681-644B-8743-B4CE-AA8C3BFD31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99DD66E-240C-D94A-95CD-1C079FD1338A}" type="pres">
      <dgm:prSet presAssocID="{BEC2C681-644B-8743-B4CE-AA8C3BFD31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C29EB01-EF66-8E41-8F12-0D15206E2AA7}" srcId="{BEC2C681-644B-8743-B4CE-AA8C3BFD3121}" destId="{7C2EA827-B267-DE4F-B777-411676F44EB7}" srcOrd="1" destOrd="0" parTransId="{3FD123DF-B4D7-334B-A9B1-A3FB9C816B90}" sibTransId="{79034868-FD61-0E4F-A26E-FB342BFAE9DA}"/>
    <dgm:cxn modelId="{85F5CF28-9856-3F4D-9A4F-602B75EDE9FD}" type="presOf" srcId="{C71D30CF-91E6-5241-AC6A-181A2EEFF699}" destId="{5A2B2C49-2F63-4841-9864-CB284F986961}" srcOrd="0" destOrd="0" presId="urn:microsoft.com/office/officeart/2005/8/layout/vList2"/>
    <dgm:cxn modelId="{5052262B-AFD1-E245-B78F-96515AC1FEE9}" type="presOf" srcId="{F6DF936C-3A55-084F-872F-F02759C7ED59}" destId="{499DD66E-240C-D94A-95CD-1C079FD1338A}" srcOrd="0" destOrd="2" presId="urn:microsoft.com/office/officeart/2005/8/layout/vList2"/>
    <dgm:cxn modelId="{6A516941-5050-ED4B-B24B-D838A09E554F}" type="presOf" srcId="{8CFA206C-2256-BF40-B6C5-AFB862458892}" destId="{3007FD83-20BA-9449-BB2C-C88753E131FC}" srcOrd="0" destOrd="0" presId="urn:microsoft.com/office/officeart/2005/8/layout/vList2"/>
    <dgm:cxn modelId="{343CDA6C-EB70-1B41-A537-E41ED46981C9}" type="presOf" srcId="{19394102-3BB5-1042-92E2-AA9547A28BD0}" destId="{499DD66E-240C-D94A-95CD-1C079FD1338A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7C1E929A-A89B-A549-B819-AC88636CC664}" type="presOf" srcId="{D1E6A3FF-AC1F-B94D-B14E-B8342FC05B15}" destId="{755D7333-72AD-C241-A4E7-BC214FC36E3C}" srcOrd="0" destOrd="0" presId="urn:microsoft.com/office/officeart/2005/8/layout/vList2"/>
    <dgm:cxn modelId="{056B32A4-7EF4-6C4D-A756-44C2814AF898}" type="presOf" srcId="{BEC2C681-644B-8743-B4CE-AA8C3BFD3121}" destId="{7A33C611-20A2-1744-BB4A-7FDE0D2659E0}" srcOrd="0" destOrd="0" presId="urn:microsoft.com/office/officeart/2005/8/layout/vList2"/>
    <dgm:cxn modelId="{C334EFAC-5836-8540-BED0-860A87784500}" type="presOf" srcId="{7C2EA827-B267-DE4F-B777-411676F44EB7}" destId="{499DD66E-240C-D94A-95CD-1C079FD1338A}" srcOrd="0" destOrd="1" presId="urn:microsoft.com/office/officeart/2005/8/layout/vList2"/>
    <dgm:cxn modelId="{792E85AD-C836-DD4C-B861-6B75661BB26B}" srcId="{8CFA206C-2256-BF40-B6C5-AFB862458892}" destId="{D1E6A3FF-AC1F-B94D-B14E-B8342FC05B15}" srcOrd="0" destOrd="0" parTransId="{0C0BF5AA-5C2F-4E4F-BB71-17AD7A49021A}" sibTransId="{9EBD5EA3-FAD2-114E-8DCA-98EC170A3462}"/>
    <dgm:cxn modelId="{4533B4C2-90FF-2649-9F3D-0EC9AAB8767A}" srcId="{CD4C4DF3-CDA3-4C1A-BA09-6F2AA9088C98}" destId="{8CFA206C-2256-BF40-B6C5-AFB862458892}" srcOrd="1" destOrd="0" parTransId="{2ECBAF32-38A2-1340-AE63-B4E84344C9AE}" sibTransId="{1CF2901E-8B3F-3C40-A7BF-436C03B8163F}"/>
    <dgm:cxn modelId="{713915C8-0967-0146-AA4D-B6AE2FCA5F9E}" srcId="{8CFA206C-2256-BF40-B6C5-AFB862458892}" destId="{237867BA-C193-B441-842B-A419AEDAE931}" srcOrd="1" destOrd="0" parTransId="{DC52DBC8-88F7-1942-8013-F8D702055EA8}" sibTransId="{9CF1154E-0D3F-1942-BBFB-C2C4888434DD}"/>
    <dgm:cxn modelId="{43F7F6D8-FD67-4940-80EA-DE276A5C64A2}" type="presOf" srcId="{237867BA-C193-B441-842B-A419AEDAE931}" destId="{755D7333-72AD-C241-A4E7-BC214FC36E3C}" srcOrd="0" destOrd="1" presId="urn:microsoft.com/office/officeart/2005/8/layout/vList2"/>
    <dgm:cxn modelId="{3592D1DD-3ACC-9B4B-94E0-9A378A178441}" srcId="{BEC2C681-644B-8743-B4CE-AA8C3BFD3121}" destId="{F6DF936C-3A55-084F-872F-F02759C7ED59}" srcOrd="2" destOrd="0" parTransId="{7103BB2C-AA5B-DA41-8B34-DAF9C485F714}" sibTransId="{C9B60988-95F7-B149-A58E-B66AA755883C}"/>
    <dgm:cxn modelId="{C14B16E4-FB36-384B-A561-EA9A9B779A27}" srcId="{C71D30CF-91E6-5241-AC6A-181A2EEFF699}" destId="{BEB40FAC-3C2F-D249-BCD7-CB20F15A2F2D}" srcOrd="0" destOrd="0" parTransId="{AE85A0F3-E92F-E84C-9217-7D0D77F83808}" sibTransId="{C4E32C4A-39C3-114E-BF08-D0706BC8557F}"/>
    <dgm:cxn modelId="{045BACE4-243B-1F47-B299-7C1743428667}" srcId="{CD4C4DF3-CDA3-4C1A-BA09-6F2AA9088C98}" destId="{BEC2C681-644B-8743-B4CE-AA8C3BFD3121}" srcOrd="2" destOrd="0" parTransId="{D0D78A71-F3C3-D342-808F-43B0528F906B}" sibTransId="{92D13771-5A7D-7C4A-A58B-AB8DA0EB1E7C}"/>
    <dgm:cxn modelId="{4F22E5EE-8C93-9B40-89FC-23A628C32809}" srcId="{BEC2C681-644B-8743-B4CE-AA8C3BFD3121}" destId="{19394102-3BB5-1042-92E2-AA9547A28BD0}" srcOrd="0" destOrd="0" parTransId="{2A5753D7-B63E-EC40-9A47-899DE17896D0}" sibTransId="{8642555C-2EAF-DB41-A521-F70458676559}"/>
    <dgm:cxn modelId="{BFE54DF6-2AF9-514E-887F-00A33F8E8B62}" srcId="{CD4C4DF3-CDA3-4C1A-BA09-6F2AA9088C98}" destId="{C71D30CF-91E6-5241-AC6A-181A2EEFF699}" srcOrd="0" destOrd="0" parTransId="{EF24905C-034D-DB42-9541-EF86611E7A5B}" sibTransId="{A971A3FD-CD31-E242-82AF-B9F64BCF6241}"/>
    <dgm:cxn modelId="{AE708CFE-2DC9-244E-B363-D378E9ABBC85}" type="presOf" srcId="{BEB40FAC-3C2F-D249-BCD7-CB20F15A2F2D}" destId="{AAB7C639-0C53-3442-BE4C-8F6F83218280}" srcOrd="0" destOrd="0" presId="urn:microsoft.com/office/officeart/2005/8/layout/vList2"/>
    <dgm:cxn modelId="{2FFAF615-543E-5747-BF7C-B4BE12F84F05}" type="presParOf" srcId="{E3F036DE-6942-EB4D-9A0C-88DB77F2BE78}" destId="{5A2B2C49-2F63-4841-9864-CB284F986961}" srcOrd="0" destOrd="0" presId="urn:microsoft.com/office/officeart/2005/8/layout/vList2"/>
    <dgm:cxn modelId="{0CB3F507-22FC-9D4A-A3E1-B077A6072537}" type="presParOf" srcId="{E3F036DE-6942-EB4D-9A0C-88DB77F2BE78}" destId="{AAB7C639-0C53-3442-BE4C-8F6F83218280}" srcOrd="1" destOrd="0" presId="urn:microsoft.com/office/officeart/2005/8/layout/vList2"/>
    <dgm:cxn modelId="{6166F1B1-157E-A242-8E81-F3BF12F0D396}" type="presParOf" srcId="{E3F036DE-6942-EB4D-9A0C-88DB77F2BE78}" destId="{3007FD83-20BA-9449-BB2C-C88753E131FC}" srcOrd="2" destOrd="0" presId="urn:microsoft.com/office/officeart/2005/8/layout/vList2"/>
    <dgm:cxn modelId="{19823E60-81BF-E240-B240-ACA5431B51A1}" type="presParOf" srcId="{E3F036DE-6942-EB4D-9A0C-88DB77F2BE78}" destId="{755D7333-72AD-C241-A4E7-BC214FC36E3C}" srcOrd="3" destOrd="0" presId="urn:microsoft.com/office/officeart/2005/8/layout/vList2"/>
    <dgm:cxn modelId="{EA931013-5D97-C74C-BFB5-CC7B9CB9C95D}" type="presParOf" srcId="{E3F036DE-6942-EB4D-9A0C-88DB77F2BE78}" destId="{7A33C611-20A2-1744-BB4A-7FDE0D2659E0}" srcOrd="4" destOrd="0" presId="urn:microsoft.com/office/officeart/2005/8/layout/vList2"/>
    <dgm:cxn modelId="{6C13DFE6-52CF-1246-8D6D-22B06193B57A}" type="presParOf" srcId="{E3F036DE-6942-EB4D-9A0C-88DB77F2BE78}" destId="{499DD66E-240C-D94A-95CD-1C079FD1338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B2C49-2F63-4841-9864-CB284F986961}">
      <dsp:nvSpPr>
        <dsp:cNvPr id="0" name=""/>
        <dsp:cNvSpPr/>
      </dsp:nvSpPr>
      <dsp:spPr>
        <a:xfrm>
          <a:off x="0" y="299877"/>
          <a:ext cx="4697730" cy="67158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Huffman</a:t>
          </a:r>
          <a:r>
            <a:rPr lang="zh-CN" altLang="en-US" sz="2800" kern="1200" dirty="0"/>
            <a:t> </a:t>
          </a:r>
          <a:r>
            <a:rPr lang="en-US" altLang="zh-CN" sz="2800" kern="1200" dirty="0"/>
            <a:t>Coding</a:t>
          </a:r>
          <a:endParaRPr lang="zh-CN" altLang="en-US" sz="2800" kern="1200" dirty="0"/>
        </a:p>
      </dsp:txBody>
      <dsp:txXfrm>
        <a:off x="32784" y="332661"/>
        <a:ext cx="4632162" cy="606012"/>
      </dsp:txXfrm>
    </dsp:sp>
    <dsp:sp modelId="{AAB7C639-0C53-3442-BE4C-8F6F83218280}">
      <dsp:nvSpPr>
        <dsp:cNvPr id="0" name=""/>
        <dsp:cNvSpPr/>
      </dsp:nvSpPr>
      <dsp:spPr>
        <a:xfrm>
          <a:off x="0" y="971457"/>
          <a:ext cx="469773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Algorithm</a:t>
          </a:r>
          <a:r>
            <a:rPr lang="zh-CN" altLang="en-US" sz="2200" kern="1200" dirty="0"/>
            <a:t> </a:t>
          </a:r>
          <a:r>
            <a:rPr lang="en-US" altLang="zh-CN" sz="2200" kern="1200" dirty="0"/>
            <a:t>and</a:t>
          </a:r>
          <a:r>
            <a:rPr lang="zh-CN" altLang="en-US" sz="2200" kern="1200" dirty="0"/>
            <a:t> </a:t>
          </a:r>
          <a:r>
            <a:rPr lang="en-US" altLang="zh-CN" sz="2200" kern="1200" dirty="0"/>
            <a:t>proof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of</a:t>
          </a:r>
          <a:r>
            <a:rPr lang="zh-CN" altLang="en-US" sz="2200" kern="1200" dirty="0"/>
            <a:t> </a:t>
          </a:r>
          <a:r>
            <a:rPr lang="en-US" altLang="zh-CN" sz="2200" kern="1200" dirty="0"/>
            <a:t>optimality</a:t>
          </a:r>
          <a:endParaRPr lang="zh-CN" altLang="en-US" sz="2200" kern="1200" dirty="0"/>
        </a:p>
      </dsp:txBody>
      <dsp:txXfrm>
        <a:off x="0" y="971457"/>
        <a:ext cx="4697730" cy="463680"/>
      </dsp:txXfrm>
    </dsp:sp>
    <dsp:sp modelId="{3007FD83-20BA-9449-BB2C-C88753E131FC}">
      <dsp:nvSpPr>
        <dsp:cNvPr id="0" name=""/>
        <dsp:cNvSpPr/>
      </dsp:nvSpPr>
      <dsp:spPr>
        <a:xfrm>
          <a:off x="0" y="1435137"/>
          <a:ext cx="4697730" cy="671580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Greedy Algorithms on Graphs</a:t>
          </a:r>
          <a:endParaRPr lang="zh-CN" altLang="en-US" sz="2800" kern="1200" dirty="0"/>
        </a:p>
      </dsp:txBody>
      <dsp:txXfrm>
        <a:off x="32784" y="1467921"/>
        <a:ext cx="4632162" cy="606012"/>
      </dsp:txXfrm>
    </dsp:sp>
    <dsp:sp modelId="{755D7333-72AD-C241-A4E7-BC214FC36E3C}">
      <dsp:nvSpPr>
        <dsp:cNvPr id="0" name=""/>
        <dsp:cNvSpPr/>
      </dsp:nvSpPr>
      <dsp:spPr>
        <a:xfrm>
          <a:off x="0" y="2106717"/>
          <a:ext cx="4697730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Optimal Greedy Algorithms on Graphs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Efficient Greedy Algorithms on Graphs</a:t>
          </a:r>
          <a:endParaRPr lang="zh-CN" altLang="en-US" sz="2200" kern="1200" dirty="0"/>
        </a:p>
      </dsp:txBody>
      <dsp:txXfrm>
        <a:off x="0" y="2106717"/>
        <a:ext cx="4697730" cy="1391040"/>
      </dsp:txXfrm>
    </dsp:sp>
    <dsp:sp modelId="{7A33C611-20A2-1744-BB4A-7FDE0D2659E0}">
      <dsp:nvSpPr>
        <dsp:cNvPr id="0" name=""/>
        <dsp:cNvSpPr/>
      </dsp:nvSpPr>
      <dsp:spPr>
        <a:xfrm>
          <a:off x="0" y="3497757"/>
          <a:ext cx="4697730" cy="671580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Dynamic Programming</a:t>
          </a:r>
          <a:endParaRPr lang="zh-CN" altLang="en-US" sz="2800" kern="1200" dirty="0"/>
        </a:p>
      </dsp:txBody>
      <dsp:txXfrm>
        <a:off x="32784" y="3530541"/>
        <a:ext cx="4632162" cy="606012"/>
      </dsp:txXfrm>
    </dsp:sp>
    <dsp:sp modelId="{499DD66E-240C-D94A-95CD-1C079FD1338A}">
      <dsp:nvSpPr>
        <dsp:cNvPr id="0" name=""/>
        <dsp:cNvSpPr/>
      </dsp:nvSpPr>
      <dsp:spPr>
        <a:xfrm>
          <a:off x="0" y="4169337"/>
          <a:ext cx="469773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Optimal Substructure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Weighted Interval Scheduling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200" kern="1200" dirty="0"/>
            <a:t>Longest Common Subsequence</a:t>
          </a:r>
          <a:endParaRPr lang="zh-CN" altLang="en-US" sz="2200" kern="1200" dirty="0"/>
        </a:p>
      </dsp:txBody>
      <dsp:txXfrm>
        <a:off x="0" y="4169337"/>
        <a:ext cx="4697730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0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9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9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9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0A2B1-1AFE-5B43-828F-D926B4F25CD1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8460" y="1783959"/>
            <a:ext cx="306548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700"/>
              <a:t>Greedy</a:t>
            </a:r>
            <a:r>
              <a:rPr lang="zh-CN" altLang="en-US" sz="4700"/>
              <a:t> </a:t>
            </a:r>
            <a:r>
              <a:rPr lang="en-US" altLang="zh-CN" sz="4700"/>
              <a:t>Algorithms</a:t>
            </a:r>
            <a:endParaRPr lang="en-US" sz="4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8459" y="4750893"/>
            <a:ext cx="3065478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700"/>
              <a:t>Yongcai Wang</a:t>
            </a:r>
          </a:p>
          <a:p>
            <a:pPr algn="l"/>
            <a:r>
              <a:rPr lang="en-US" altLang="zh-CN" sz="1700"/>
              <a:t>Renmin</a:t>
            </a:r>
            <a:r>
              <a:rPr lang="zh-CN" altLang="en-US" sz="1700"/>
              <a:t> </a:t>
            </a:r>
            <a:r>
              <a:rPr lang="en-US" altLang="zh-CN" sz="1700"/>
              <a:t>University</a:t>
            </a:r>
            <a:r>
              <a:rPr lang="zh-CN" altLang="en-US" sz="1700"/>
              <a:t> </a:t>
            </a:r>
            <a:r>
              <a:rPr lang="en-US" altLang="zh-CN" sz="1700"/>
              <a:t>of</a:t>
            </a:r>
            <a:r>
              <a:rPr lang="zh-CN" altLang="en-US" sz="1700"/>
              <a:t> </a:t>
            </a:r>
            <a:r>
              <a:rPr lang="en-US" altLang="zh-CN" sz="1700"/>
              <a:t>China</a:t>
            </a:r>
            <a:endParaRPr lang="en-US" sz="1700"/>
          </a:p>
        </p:txBody>
      </p:sp>
      <p:pic>
        <p:nvPicPr>
          <p:cNvPr id="42" name="Picture 41" descr="形状, 背景图案&#10;&#10;描述已自动生成">
            <a:extLst>
              <a:ext uri="{FF2B5EF4-FFF2-40B4-BE49-F238E27FC236}">
                <a16:creationId xmlns:a16="http://schemas.microsoft.com/office/drawing/2014/main" id="{3A28263E-B60F-973F-378C-057134155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7" r="9752" b="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2460" y="603504"/>
            <a:ext cx="41148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B409CFC-1E7E-D345-9273-4ED8A141D8BE}" type="slidenum">
              <a:rPr lang="en-US" sz="13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2216" y="847185"/>
            <a:ext cx="530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one or two bits.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The more frequent letters get the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Problem: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Does 000 mean AAA or BA or AB?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DFE0D-D2EC-EE48-B1ED-02081F99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</a:t>
            </a:r>
            <a:r>
              <a:rPr lang="en-US" b="1" dirty="0"/>
              <a:t>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10010101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(e.g.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3DAF6D-6C3B-8C47-BF19-26A2B4C5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30" grpId="0"/>
      <p:bldP spid="31" grpId="0"/>
      <p:bldP spid="32" grpId="0"/>
      <p:bldP spid="4" grpId="0" uiExpand="1" build="p" bldLvl="2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916B9C-98B5-B340-A40E-ABB7E5EA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7673DB9-E501-C645-AEA9-2B6ED8A9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98117" y="3447281"/>
            <a:ext cx="3589586" cy="1200329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Question</a:t>
            </a:r>
            <a:r>
              <a:rPr lang="en-US" dirty="0"/>
              <a:t>: What is the most </a:t>
            </a:r>
            <a:r>
              <a:rPr lang="en-US" b="1" dirty="0"/>
              <a:t>efficient way </a:t>
            </a:r>
            <a:r>
              <a:rPr lang="en-US" dirty="0"/>
              <a:t>to do prefix-free coding? </a:t>
            </a:r>
          </a:p>
          <a:p>
            <a:pPr algn="ctr"/>
            <a:r>
              <a:rPr lang="en-US" dirty="0"/>
              <a:t>That is, how can we use as few bits as possible in expectation?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AFDFBA-419B-AB4E-8F99-1BE6A9EC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D34D8-1D7F-6F43-A7A6-5B74EFC29254}"/>
              </a:ext>
            </a:extLst>
          </p:cNvPr>
          <p:cNvSpPr txBox="1"/>
          <p:nvPr/>
        </p:nvSpPr>
        <p:spPr>
          <a:xfrm>
            <a:off x="6790035" y="4675402"/>
            <a:ext cx="235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(This is not it).</a:t>
            </a:r>
          </a:p>
        </p:txBody>
      </p:sp>
    </p:spTree>
    <p:extLst>
      <p:ext uri="{BB962C8B-B14F-4D97-AF65-F5344CB8AC3E}">
        <p14:creationId xmlns:p14="http://schemas.microsoft.com/office/powerpoint/2010/main" val="3454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prefix-free code is a tree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3754" y="5524181"/>
            <a:ext cx="264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As long as all the letters show up as leaves, this code is</a:t>
            </a:r>
            <a:r>
              <a:rPr lang="en-US" b="1" dirty="0">
                <a:solidFill>
                  <a:schemeClr val="accent4"/>
                </a:solidFill>
              </a:rPr>
              <a:t> prefix-free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75899" y="1521460"/>
            <a:ext cx="299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B:13 below means that ‘B’ makes up 13% of the characters that ever appear.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3C6B2-A1E9-0240-A311-58F34F5A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21173"/>
            <a:ext cx="7886700" cy="473441"/>
          </a:xfrm>
        </p:spPr>
        <p:txBody>
          <a:bodyPr>
            <a:normAutofit fontScale="90000"/>
          </a:bodyPr>
          <a:lstStyle/>
          <a:p>
            <a:r>
              <a:rPr lang="en-US" dirty="0"/>
              <a:t>How good is a tree?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8933" y="660119"/>
            <a:ext cx="838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Imagine choosing a letter at random from the language.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Not uniformly random, but according to our histogram!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cost of a tree </a:t>
            </a:r>
            <a:r>
              <a:rPr lang="en-US" sz="2000" dirty="0"/>
              <a:t>is the expected length of the encoding of a random letter.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 with this tree: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𝟒𝟓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𝟏𝟔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𝟏𝟑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𝟏𝟐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𝟑𝟗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680" t="-12150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521" y="2004029"/>
                <a:ext cx="2526326" cy="1041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=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𝑒𝑎𝑣𝑒𝑠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1" y="2004029"/>
                <a:ext cx="2526326" cy="1041504"/>
              </a:xfrm>
              <a:prstGeom prst="rect">
                <a:avLst/>
              </a:prstGeom>
              <a:blipFill>
                <a:blip r:embed="rId3"/>
                <a:stretch>
                  <a:fillRect l="-21608" t="-61905" r="-12060" b="-1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57552" y="2738274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18273" y="1738487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A70CE-D5C1-8E40-85FC-3F3237B7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3" grpId="0"/>
      <p:bldP spid="5" grpId="0"/>
      <p:bldP spid="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distribution </a:t>
                </a:r>
                <a:r>
                  <a:rPr lang="en-US" i="1" dirty="0"/>
                  <a:t>P</a:t>
                </a:r>
                <a:r>
                  <a:rPr lang="en-US" dirty="0"/>
                  <a:t> on letters, find the lowest-cost tree,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cost</m:t>
                      </m:r>
                      <m:r>
                        <a:rPr lang="en-US" sz="36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tree</m:t>
                      </m:r>
                      <m:r>
                        <a:rPr lang="en-US" sz="3600" b="0" i="0" smtClean="0">
                          <a:latin typeface="Cambria Math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3600" i="0"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charset="0"/>
                            </a:rPr>
                            <m:t>eaves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70752" y="3483340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9594" y="3483340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0937-8B1D-9641-A5F7-F3C2385B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F122-70E7-0544-A38D-672A1D08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DFEB-FC08-9446-ADFD-17BC3FEE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Greedily build sub-trees from the bottom up.</a:t>
            </a:r>
          </a:p>
          <a:p>
            <a:r>
              <a:rPr lang="en-US" dirty="0"/>
              <a:t>Greedy goal: less frequent letters should be further down the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6BED8-903A-8E4D-BB9A-F5C97A8F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54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the infrequent 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FDDE5-C083-E942-9FE0-2D389E11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6A560-BFFA-DA46-A452-9C540070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5" y="16604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适合用贪心算法求解的问题特点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DA84E-51FF-0D4D-A085-6A9D0FD6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57" y="1459737"/>
            <a:ext cx="78867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zh-CN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贪心选择性质（</a:t>
            </a:r>
            <a:r>
              <a:rPr lang="en-US" altLang="zh-CN" dirty="0">
                <a:solidFill>
                  <a:srgbClr val="00B050"/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Greedy Choice Property</a:t>
            </a:r>
            <a:r>
              <a:rPr lang="zh-CN" altLang="zh-CN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）：在每一步选择中，都能够选择一个局部最优解，而这个选择不会对剩余的问题产生负面影响。</a:t>
            </a:r>
            <a:r>
              <a:rPr lang="zh-CN" altLang="zh-CN" sz="4000" dirty="0">
                <a:effectLst/>
              </a:rPr>
              <a:t> </a:t>
            </a:r>
            <a:endParaRPr lang="en-US" altLang="zh-CN" sz="4000" dirty="0">
              <a:effectLst/>
            </a:endParaRPr>
          </a:p>
          <a:p>
            <a:pPr marL="457200" indent="-457200">
              <a:buAutoNum type="arabicPeriod" startAt="2"/>
            </a:pPr>
            <a:r>
              <a:rPr lang="zh-CN" altLang="zh-CN" dirty="0">
                <a:ea typeface="DengXian" panose="02010600030101010101" pitchFamily="2" charset="-122"/>
                <a:cs typeface="Times New Roman" panose="02020603050405020304" pitchFamily="18" charset="0"/>
              </a:rPr>
              <a:t>最优子结构性质（</a:t>
            </a:r>
            <a:r>
              <a:rPr lang="en-US" altLang="zh-CN" dirty="0">
                <a:solidFill>
                  <a:srgbClr val="00B05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Optimal Substructure Property</a:t>
            </a:r>
            <a:r>
              <a:rPr lang="zh-CN" altLang="zh-CN" dirty="0">
                <a:ea typeface="DengXian" panose="02010600030101010101" pitchFamily="2" charset="-122"/>
                <a:cs typeface="Times New Roman" panose="02020603050405020304" pitchFamily="18" charset="0"/>
              </a:rPr>
              <a:t>）：通过解决子问题的最优解，可以构建出原问题的最优解。 </a:t>
            </a:r>
            <a:endParaRPr lang="en-US" altLang="zh-CN" dirty="0"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EB9C3C-167B-304C-B148-FF323C9F0148}"/>
              </a:ext>
            </a:extLst>
          </p:cNvPr>
          <p:cNvSpPr txBox="1"/>
          <p:nvPr/>
        </p:nvSpPr>
        <p:spPr>
          <a:xfrm>
            <a:off x="7795789" y="5445534"/>
            <a:ext cx="123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本质上是无后效性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3486F2-BC34-7D41-BB0F-0401CBE9B213}"/>
              </a:ext>
            </a:extLst>
          </p:cNvPr>
          <p:cNvSpPr/>
          <p:nvPr/>
        </p:nvSpPr>
        <p:spPr>
          <a:xfrm>
            <a:off x="3347079" y="5866874"/>
            <a:ext cx="4154391" cy="33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BBFDF1-BE8B-FA4B-A8A9-2C4214B8DF23}"/>
              </a:ext>
            </a:extLst>
          </p:cNvPr>
          <p:cNvSpPr/>
          <p:nvPr/>
        </p:nvSpPr>
        <p:spPr>
          <a:xfrm>
            <a:off x="1657731" y="5862298"/>
            <a:ext cx="1402629" cy="339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2EBF5542-9366-8441-A851-764EA1C33596}"/>
              </a:ext>
            </a:extLst>
          </p:cNvPr>
          <p:cNvSpPr/>
          <p:nvPr/>
        </p:nvSpPr>
        <p:spPr>
          <a:xfrm rot="16200000">
            <a:off x="4402476" y="2161073"/>
            <a:ext cx="339047" cy="58437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1ABDDA-6DA5-6F48-81D3-7AF71F217114}"/>
              </a:ext>
            </a:extLst>
          </p:cNvPr>
          <p:cNvSpPr txBox="1"/>
          <p:nvPr/>
        </p:nvSpPr>
        <p:spPr>
          <a:xfrm>
            <a:off x="3126899" y="4521930"/>
            <a:ext cx="300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OPT(P)=Greedy(S</a:t>
            </a:r>
            <a:r>
              <a:rPr lang="en-US" altLang="zh-CN" baseline="-25000" dirty="0"/>
              <a:t>1</a:t>
            </a:r>
            <a:r>
              <a:rPr lang="en-US" altLang="zh-CN" dirty="0"/>
              <a:t>)+OPT(P/S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80DAFB-426F-D94C-A1FF-E0853D6F98A4}"/>
              </a:ext>
            </a:extLst>
          </p:cNvPr>
          <p:cNvSpPr txBox="1"/>
          <p:nvPr/>
        </p:nvSpPr>
        <p:spPr>
          <a:xfrm>
            <a:off x="1820668" y="5141279"/>
            <a:ext cx="12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Greedy(S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5F47315A-028D-BD49-9D9A-5B2BBD1D690D}"/>
              </a:ext>
            </a:extLst>
          </p:cNvPr>
          <p:cNvSpPr/>
          <p:nvPr/>
        </p:nvSpPr>
        <p:spPr>
          <a:xfrm rot="16200000">
            <a:off x="2185722" y="4917544"/>
            <a:ext cx="339047" cy="139502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EFDC1319-A605-654F-81BC-1DE2E115A179}"/>
              </a:ext>
            </a:extLst>
          </p:cNvPr>
          <p:cNvSpPr/>
          <p:nvPr/>
        </p:nvSpPr>
        <p:spPr>
          <a:xfrm rot="16200000">
            <a:off x="5248485" y="3533051"/>
            <a:ext cx="339047" cy="414185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30733C-995B-F343-9A9A-78783E7FD006}"/>
              </a:ext>
            </a:extLst>
          </p:cNvPr>
          <p:cNvSpPr txBox="1"/>
          <p:nvPr/>
        </p:nvSpPr>
        <p:spPr>
          <a:xfrm>
            <a:off x="5004785" y="5095363"/>
            <a:ext cx="11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OPT(P/S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840DB2-610A-574B-BBF2-FF3BD901B9DC}"/>
              </a:ext>
            </a:extLst>
          </p:cNvPr>
          <p:cNvSpPr txBox="1"/>
          <p:nvPr/>
        </p:nvSpPr>
        <p:spPr>
          <a:xfrm>
            <a:off x="1171254" y="63696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当前看起来最好的选择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E94DC2-5FA8-D842-9F7C-9C3F38991A6E}"/>
              </a:ext>
            </a:extLst>
          </p:cNvPr>
          <p:cNvSpPr txBox="1"/>
          <p:nvPr/>
        </p:nvSpPr>
        <p:spPr>
          <a:xfrm>
            <a:off x="4931597" y="63092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剩余的子问题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5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99A66-263C-3147-96CC-B120BB5E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14F34-661D-4F49-BF7B-2784BA39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BEE4-E6A5-4147-B819-0118EEE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48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535931" y="31823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stCxn id="29" idx="5"/>
            <a:endCxn id="24" idx="1"/>
          </p:cNvCxnSpPr>
          <p:nvPr/>
        </p:nvCxnSpPr>
        <p:spPr>
          <a:xfrm>
            <a:off x="3246374" y="838559"/>
            <a:ext cx="1523720" cy="84622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01799" y="6669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477103" y="927833"/>
            <a:ext cx="1474996" cy="455856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81342" y="2885195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2C5A2-EBE7-2E48-8F0D-E6B407A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6726" y="4602058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8143" y="262655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4258" y="4711275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7246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452885" y="463135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7122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6735264" y="4544900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151432" y="5154499"/>
            <a:ext cx="849923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6461231" y="5154499"/>
            <a:ext cx="690201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34859" y="515449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7600" y="513614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10220" y="347642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448367" y="4086025"/>
            <a:ext cx="778021" cy="6252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226388" y="4086025"/>
            <a:ext cx="560606" cy="5453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36972" y="402568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8610" y="406786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07948" y="32096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224116" y="3819222"/>
            <a:ext cx="927316" cy="7256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8969" y="39113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257728" y="3819222"/>
            <a:ext cx="966388" cy="78283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8141" y="389714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330306" y="244945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040749" y="2969780"/>
            <a:ext cx="889092" cy="32911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50787" y="27828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226388" y="2969780"/>
            <a:ext cx="1225811" cy="50664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59954" y="285637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471474" y="14487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2887642" y="2026218"/>
            <a:ext cx="1564557" cy="51251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09254" y="19647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562252" y="2058363"/>
            <a:ext cx="1325390" cy="56819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847" y="205836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15715" y="3183008"/>
            <a:ext cx="37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67002" y="5314959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1278" y="5239894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69794" y="5185277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02566" y="6394301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98787" y="6372443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𝟒𝟓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𝟒𝟏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𝟏𝟒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endParaRPr lang="en-US" sz="500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𝟐𝟒</m:t>
                      </m:r>
                    </m:oMath>
                  </m:oMathPara>
                </a14:m>
                <a:endParaRPr lang="en-US" sz="2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blipFill rotWithShape="0">
                <a:blip r:embed="rId2"/>
                <a:stretch>
                  <a:fillRect l="-1341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20F8B-EA53-4245-923C-B9544864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7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was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0" grpId="0"/>
      <p:bldP spid="11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CF6E6C"/>
                </a:solidFill>
              </a:rPr>
              <a:t>Huffman Coding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31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7370"/>
            <a:ext cx="7886700" cy="4351338"/>
          </a:xfrm>
        </p:spPr>
        <p:txBody>
          <a:bodyPr/>
          <a:lstStyle/>
          <a:p>
            <a:r>
              <a:rPr lang="en-US" dirty="0"/>
              <a:t>Yes.</a:t>
            </a:r>
          </a:p>
          <a:p>
            <a:r>
              <a:rPr lang="en-US" dirty="0"/>
              <a:t>We will </a:t>
            </a:r>
            <a:r>
              <a:rPr lang="en-US" b="1" i="1" dirty="0"/>
              <a:t>sketch</a:t>
            </a:r>
            <a:r>
              <a:rPr lang="en-US" dirty="0"/>
              <a:t> a proof here.</a:t>
            </a:r>
          </a:p>
          <a:p>
            <a:r>
              <a:rPr lang="en-US" dirty="0"/>
              <a:t>Same strategy:</a:t>
            </a:r>
          </a:p>
          <a:p>
            <a:pPr lvl="1"/>
            <a:r>
              <a:rPr lang="en-US" dirty="0"/>
              <a:t>Show that at each step, the choices we are making </a:t>
            </a:r>
            <a:r>
              <a:rPr lang="en-US" b="1" dirty="0">
                <a:solidFill>
                  <a:schemeClr val="accent1"/>
                </a:solidFill>
              </a:rPr>
              <a:t>won’t rule out </a:t>
            </a:r>
            <a:r>
              <a:rPr lang="en-US" dirty="0"/>
              <a:t>an optimal solution.</a:t>
            </a:r>
          </a:p>
          <a:p>
            <a:pPr lvl="1"/>
            <a:r>
              <a:rPr lang="en-US" dirty="0"/>
              <a:t>Lemma: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6955" y="5902202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4407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0264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4450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683592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584326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228887" y="4569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193" y="523656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5160" y="51848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45055" y="5178716"/>
            <a:ext cx="813504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918436" y="5178716"/>
            <a:ext cx="726619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198023F-3663-644D-AB29-FDD4BD9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/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0101-3414-6444-8EC1-6FD145E8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6B54-4C57-5443-A61A-69EFB46E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3DCD20-00D1-1145-A9F8-5952DE4B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9" y="190966"/>
            <a:ext cx="7886700" cy="1325563"/>
          </a:xfrm>
        </p:spPr>
        <p:txBody>
          <a:bodyPr/>
          <a:lstStyle/>
          <a:p>
            <a:r>
              <a:rPr lang="en-US" dirty="0" err="1"/>
              <a:t>回顾上节课内容</a:t>
            </a:r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62F54A-71D8-294D-8663-764BA591D4B3}"/>
              </a:ext>
            </a:extLst>
          </p:cNvPr>
          <p:cNvSpPr txBox="1"/>
          <p:nvPr/>
        </p:nvSpPr>
        <p:spPr>
          <a:xfrm>
            <a:off x="663667" y="13530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活动选择问题</a:t>
            </a:r>
            <a:endParaRPr lang="en-US" sz="2400" dirty="0"/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77FBA67A-AB30-6443-A53C-A736D5E27655}"/>
              </a:ext>
            </a:extLst>
          </p:cNvPr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28" name="Rounded Rectangle 4">
            <a:extLst>
              <a:ext uri="{FF2B5EF4-FFF2-40B4-BE49-F238E27FC236}">
                <a16:creationId xmlns:a16="http://schemas.microsoft.com/office/drawing/2014/main" id="{75D3E1F1-FBEC-6740-986D-A1A2CBD9C326}"/>
              </a:ext>
            </a:extLst>
          </p:cNvPr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496DB0F0-BF83-644E-9166-401D1D11FDAF}"/>
              </a:ext>
            </a:extLst>
          </p:cNvPr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C7F89B74-3CD2-8A4F-9731-5E949DFF9FD7}"/>
              </a:ext>
            </a:extLst>
          </p:cNvPr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592630BA-9B60-0F4D-9204-C6AD82CE4C87}"/>
              </a:ext>
            </a:extLst>
          </p:cNvPr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69017063-B843-D148-9255-BF3168DEEA06}"/>
              </a:ext>
            </a:extLst>
          </p:cNvPr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33" name="Rounded Rectangle 9">
            <a:extLst>
              <a:ext uri="{FF2B5EF4-FFF2-40B4-BE49-F238E27FC236}">
                <a16:creationId xmlns:a16="http://schemas.microsoft.com/office/drawing/2014/main" id="{3FDAF699-B006-D249-A284-6DF4B32DE3B7}"/>
              </a:ext>
            </a:extLst>
          </p:cNvPr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34" name="Straight Arrow Connector 10">
            <a:extLst>
              <a:ext uri="{FF2B5EF4-FFF2-40B4-BE49-F238E27FC236}">
                <a16:creationId xmlns:a16="http://schemas.microsoft.com/office/drawing/2014/main" id="{7C79293A-8B4C-BF4E-8533-356C86CC027A}"/>
              </a:ext>
            </a:extLst>
          </p:cNvPr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1">
            <a:extLst>
              <a:ext uri="{FF2B5EF4-FFF2-40B4-BE49-F238E27FC236}">
                <a16:creationId xmlns:a16="http://schemas.microsoft.com/office/drawing/2014/main" id="{DBE1DE13-450D-FE42-9B5C-E0CA456E08C3}"/>
              </a:ext>
            </a:extLst>
          </p:cNvPr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4287EFE9-A98E-6843-B1EE-F0B5E058F5D6}"/>
              </a:ext>
            </a:extLst>
          </p:cNvPr>
          <p:cNvCxnSpPr>
            <a:cxnSpLocks/>
          </p:cNvCxnSpPr>
          <p:nvPr/>
        </p:nvCxnSpPr>
        <p:spPr>
          <a:xfrm>
            <a:off x="2027090" y="2031682"/>
            <a:ext cx="0" cy="2674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7DD232D-E6B0-A64F-96ED-967F13DB660D}"/>
              </a:ext>
            </a:extLst>
          </p:cNvPr>
          <p:cNvSpPr txBox="1"/>
          <p:nvPr/>
        </p:nvSpPr>
        <p:spPr>
          <a:xfrm>
            <a:off x="1857011" y="473853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9A55007-7354-C34D-A58C-2FDFC5ED0A2C}"/>
              </a:ext>
            </a:extLst>
          </p:cNvPr>
          <p:cNvSpPr txBox="1"/>
          <p:nvPr/>
        </p:nvSpPr>
        <p:spPr>
          <a:xfrm>
            <a:off x="466374" y="5114678"/>
            <a:ext cx="4846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C[0,</a:t>
            </a:r>
            <a:r>
              <a:rPr lang="zh-CN" altLang="en-US" sz="2000" dirty="0"/>
              <a:t> </a:t>
            </a:r>
            <a:r>
              <a:rPr lang="en-US" altLang="zh-CN" sz="2000" dirty="0"/>
              <a:t>T]</a:t>
            </a:r>
            <a:r>
              <a:rPr lang="zh-CN" altLang="en-US" sz="2000" dirty="0"/>
              <a:t> 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C[t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T]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1+ C[t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T]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1+ C[t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T]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795B26C2-9B57-D941-A2A4-C196C2911689}"/>
              </a:ext>
            </a:extLst>
          </p:cNvPr>
          <p:cNvCxnSpPr>
            <a:cxnSpLocks/>
          </p:cNvCxnSpPr>
          <p:nvPr/>
        </p:nvCxnSpPr>
        <p:spPr>
          <a:xfrm>
            <a:off x="2367137" y="2031682"/>
            <a:ext cx="0" cy="2674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475619C-58F2-D849-A188-488FAE7A21F1}"/>
              </a:ext>
            </a:extLst>
          </p:cNvPr>
          <p:cNvSpPr txBox="1"/>
          <p:nvPr/>
        </p:nvSpPr>
        <p:spPr>
          <a:xfrm>
            <a:off x="2276132" y="47359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55B65412-FBE7-FD49-ADFF-BCDED0E2312C}"/>
              </a:ext>
            </a:extLst>
          </p:cNvPr>
          <p:cNvCxnSpPr>
            <a:cxnSpLocks/>
          </p:cNvCxnSpPr>
          <p:nvPr/>
        </p:nvCxnSpPr>
        <p:spPr>
          <a:xfrm>
            <a:off x="2616290" y="2031682"/>
            <a:ext cx="0" cy="2674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369CF3E-D80F-2F4E-BF0B-31CFCCA5D28D}"/>
              </a:ext>
            </a:extLst>
          </p:cNvPr>
          <p:cNvSpPr txBox="1"/>
          <p:nvPr/>
        </p:nvSpPr>
        <p:spPr>
          <a:xfrm>
            <a:off x="2525285" y="473596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EAAC76-C05E-7748-98AE-1F64972EB71A}"/>
              </a:ext>
            </a:extLst>
          </p:cNvPr>
          <p:cNvSpPr txBox="1"/>
          <p:nvPr/>
        </p:nvSpPr>
        <p:spPr>
          <a:xfrm>
            <a:off x="432064" y="6384482"/>
            <a:ext cx="8690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贪心策略本质是</a:t>
            </a:r>
            <a:r>
              <a:rPr lang="zh-CN" altLang="en-US" sz="2000" dirty="0"/>
              <a:t>：选择一个活动后，</a:t>
            </a:r>
            <a:r>
              <a:rPr lang="zh-CN" altLang="en-US" sz="2000" b="1" dirty="0">
                <a:solidFill>
                  <a:srgbClr val="00B050"/>
                </a:solidFill>
              </a:rPr>
              <a:t>为剩余子问题留出尽可能多的活动时间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D22FE9-1D42-F842-B394-068FEDDFC338}"/>
              </a:ext>
            </a:extLst>
          </p:cNvPr>
          <p:cNvSpPr txBox="1"/>
          <p:nvPr/>
        </p:nvSpPr>
        <p:spPr>
          <a:xfrm>
            <a:off x="439929" y="5536419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最优活动选择的集合并不是唯一的</a:t>
            </a:r>
            <a:r>
              <a:rPr lang="zh-CN" altLang="en-US" sz="2000" dirty="0"/>
              <a:t>，与选择活动冲突的活动是等价的。</a:t>
            </a:r>
            <a:endParaRPr lang="en-US" sz="20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64A285-D907-D442-99DF-292EE078512B}"/>
              </a:ext>
            </a:extLst>
          </p:cNvPr>
          <p:cNvSpPr txBox="1"/>
          <p:nvPr/>
        </p:nvSpPr>
        <p:spPr>
          <a:xfrm>
            <a:off x="432064" y="5956540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最优策略也不是唯一的</a:t>
            </a:r>
            <a:r>
              <a:rPr lang="zh-CN" altLang="en-US" sz="2000" dirty="0"/>
              <a:t>，</a:t>
            </a:r>
            <a:r>
              <a:rPr lang="zh-CN" altLang="en-US" sz="2000" b="1" dirty="0"/>
              <a:t>以最晚开始时间优先</a:t>
            </a:r>
            <a:r>
              <a:rPr lang="zh-CN" altLang="en-US" sz="2000" dirty="0"/>
              <a:t>，也能得到最优解。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78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r>
              <a:rPr lang="en-US" dirty="0"/>
              <a:t>That’s enough to show that we don’t rule out optimality on the first step.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6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r>
              <a:rPr lang="en-US" dirty="0"/>
              <a:t>That’s enough to show that we don’t rule out optimality on the first step.</a:t>
            </a:r>
          </a:p>
          <a:p>
            <a:r>
              <a:rPr lang="en-US" dirty="0"/>
              <a:t>To show that continue to not rule out optimality once we start grouping stuff…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To show that continue to not rule out optimality once we start grouping stuff…</a:t>
            </a:r>
          </a:p>
          <a:p>
            <a:r>
              <a:rPr lang="en-US" dirty="0"/>
              <a:t>The basic idea is that we can treat the “groups” as leaves in a new alphabet.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To show that continue to not rule out optimality once we start grouping stuff…</a:t>
            </a:r>
          </a:p>
          <a:p>
            <a:r>
              <a:rPr lang="en-US" dirty="0"/>
              <a:t>The basic idea is that we can treat the “groups” as leaves in a new alphabet.</a:t>
            </a:r>
          </a:p>
          <a:p>
            <a:r>
              <a:rPr lang="en-US" dirty="0"/>
              <a:t>Then we can use the lemma from before.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bg2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75DBAB-1E62-3D42-B5CA-E2345D83FB7F}" type="slidenum">
              <a:rPr lang="en-US" smtClean="0"/>
              <a:t>33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7A36-4E90-D644-ADEB-6C62F9ECDF5D}"/>
              </a:ext>
            </a:extLst>
          </p:cNvPr>
          <p:cNvSpPr/>
          <p:nvPr/>
        </p:nvSpPr>
        <p:spPr>
          <a:xfrm>
            <a:off x="6140644" y="4455791"/>
            <a:ext cx="983956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0C868B-621C-014A-9D82-4EDD504E768F}"/>
              </a:ext>
            </a:extLst>
          </p:cNvPr>
          <p:cNvSpPr/>
          <p:nvPr/>
        </p:nvSpPr>
        <p:spPr>
          <a:xfrm>
            <a:off x="3990431" y="4796049"/>
            <a:ext cx="983956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BC:25</a:t>
            </a:r>
          </a:p>
        </p:txBody>
      </p:sp>
    </p:spTree>
    <p:extLst>
      <p:ext uri="{BB962C8B-B14F-4D97-AF65-F5344CB8AC3E}">
        <p14:creationId xmlns:p14="http://schemas.microsoft.com/office/powerpoint/2010/main" val="1611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altLang="zh-CN" dirty="0"/>
              <a:t>Five</a:t>
            </a:r>
            <a:r>
              <a:rPr lang="en-US" dirty="0"/>
              <a:t> examples: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Substructure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Matroid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Activity Selection/Interval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Interval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Partitioning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Maximum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Lateness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Sum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Penalty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Minimization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Scheduling</a:t>
            </a: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Huffman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77" y="569996"/>
            <a:ext cx="3511038" cy="23763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E7729-ECEA-2B4A-88E7-A347FE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Often easy to write down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may be hard to come up with and hard to justify</a:t>
            </a:r>
          </a:p>
          <a:p>
            <a:r>
              <a:rPr lang="en-US" dirty="0"/>
              <a:t>The natural greedy algorithm may not always be correct.</a:t>
            </a:r>
          </a:p>
          <a:p>
            <a:r>
              <a:rPr lang="en-US" dirty="0"/>
              <a:t>A problem is a good candidate for a greedy algorithm if: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optimal substructure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optimal substructure is </a:t>
            </a:r>
            <a:r>
              <a:rPr lang="en-US" b="1" dirty="0">
                <a:solidFill>
                  <a:schemeClr val="accent4"/>
                </a:solidFill>
              </a:rPr>
              <a:t>REALLY NICE</a:t>
            </a:r>
          </a:p>
          <a:p>
            <a:pPr lvl="2"/>
            <a:r>
              <a:rPr lang="en-US" dirty="0">
                <a:solidFill>
                  <a:srgbClr val="E56B74"/>
                </a:solidFill>
              </a:rPr>
              <a:t>solutions depend on just one other sub-problem.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08" y="149377"/>
            <a:ext cx="3115192" cy="2166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8D96-7E7E-5840-AACB-BEACB720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Vibrant multicolour checkered floor design">
            <a:extLst>
              <a:ext uri="{FF2B5EF4-FFF2-40B4-BE49-F238E27FC236}">
                <a16:creationId xmlns:a16="http://schemas.microsoft.com/office/drawing/2014/main" id="{477E61F4-1F1C-C1E5-9AF1-C4F472FDD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012" r="498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9985BCC-647F-1C41-A140-49B9D12AD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Greedy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Algorithm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Graphs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8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34A37-AE08-C341-93B5-6DF868A9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66" y="282933"/>
            <a:ext cx="8803027" cy="1325563"/>
          </a:xfrm>
        </p:spPr>
        <p:txBody>
          <a:bodyPr/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15D839-A787-F043-9FE7-D99C85D15F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12609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 err="1"/>
              <a:t>Dijkstra’s</a:t>
            </a:r>
            <a:r>
              <a:rPr lang="en-US" dirty="0"/>
              <a:t> algorithm for finding the shortest path in a graph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Always takes </a:t>
            </a: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i="1" dirty="0">
                <a:solidFill>
                  <a:srgbClr val="00B050"/>
                </a:solidFill>
              </a:rPr>
              <a:t>shortest</a:t>
            </a:r>
            <a:r>
              <a:rPr lang="en-US" dirty="0">
                <a:solidFill>
                  <a:srgbClr val="00B050"/>
                </a:solidFill>
              </a:rPr>
              <a:t> edge connecting a known node to an unknown node</a:t>
            </a:r>
          </a:p>
          <a:p>
            <a:pPr>
              <a:lnSpc>
                <a:spcPct val="90000"/>
              </a:lnSpc>
            </a:pPr>
            <a:r>
              <a:rPr lang="en-US" b="1" dirty="0" err="1"/>
              <a:t>Kruskal’s</a:t>
            </a:r>
            <a:r>
              <a:rPr lang="en-US" dirty="0"/>
              <a:t> algorithm for finding a minimum-cost spanning tree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Always tries </a:t>
            </a:r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i="1" dirty="0">
                <a:solidFill>
                  <a:srgbClr val="00B050"/>
                </a:solidFill>
              </a:rPr>
              <a:t>lowest-cost</a:t>
            </a:r>
            <a:r>
              <a:rPr lang="en-US" dirty="0">
                <a:solidFill>
                  <a:srgbClr val="00B050"/>
                </a:solidFill>
              </a:rPr>
              <a:t> remaining edge</a:t>
            </a:r>
          </a:p>
          <a:p>
            <a:pPr>
              <a:lnSpc>
                <a:spcPct val="90000"/>
              </a:lnSpc>
            </a:pPr>
            <a:r>
              <a:rPr lang="en-US" b="1" dirty="0"/>
              <a:t>Prim’s</a:t>
            </a:r>
            <a:r>
              <a:rPr lang="en-US" dirty="0"/>
              <a:t> algorithm for finding a minimum-cost spanning tree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Always takes the </a:t>
            </a:r>
            <a:r>
              <a:rPr lang="en-US" i="1" dirty="0">
                <a:solidFill>
                  <a:srgbClr val="00B050"/>
                </a:solidFill>
              </a:rPr>
              <a:t>lowest-cost</a:t>
            </a:r>
            <a:r>
              <a:rPr lang="en-US" dirty="0">
                <a:solidFill>
                  <a:srgbClr val="00B050"/>
                </a:solidFill>
              </a:rPr>
              <a:t> edge between nodes in the spanning tree and nodes not yet in the spanning tree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2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2A285-6833-2B4F-A3D6-E1B14ABBD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14658" cy="4351338"/>
          </a:xfrm>
        </p:spPr>
        <p:txBody>
          <a:bodyPr/>
          <a:lstStyle/>
          <a:p>
            <a:r>
              <a:rPr lang="en-US" dirty="0"/>
              <a:t>In graph theory, the </a:t>
            </a:r>
            <a:r>
              <a:rPr lang="en-US" dirty="0">
                <a:solidFill>
                  <a:srgbClr val="00B050"/>
                </a:solidFill>
              </a:rPr>
              <a:t>K-Core</a:t>
            </a:r>
            <a:r>
              <a:rPr lang="en-US" dirty="0"/>
              <a:t> of a graph is a maximal subgraph in which every vertex has at least degree K. </a:t>
            </a:r>
          </a:p>
          <a:p>
            <a:r>
              <a:rPr lang="en-US" dirty="0"/>
              <a:t>K-Cores are used to identify the </a:t>
            </a:r>
            <a:r>
              <a:rPr lang="en-US" dirty="0">
                <a:solidFill>
                  <a:srgbClr val="00B050"/>
                </a:solidFill>
              </a:rPr>
              <a:t>most tightly connected parts of a graph </a:t>
            </a:r>
            <a:r>
              <a:rPr lang="en-US" dirty="0"/>
              <a:t>and can provide </a:t>
            </a:r>
            <a:r>
              <a:rPr lang="en-US" dirty="0">
                <a:solidFill>
                  <a:srgbClr val="00B050"/>
                </a:solidFill>
              </a:rPr>
              <a:t>insights into the overall structure and behavior of a network</a:t>
            </a:r>
            <a:r>
              <a:rPr lang="en-US" dirty="0"/>
              <a:t>.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2F3EE3-9491-C143-B996-9AAF0844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11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Optimal</a:t>
            </a:r>
            <a:r>
              <a:rPr lang="zh-CN" altLang="en-US" sz="4000" dirty="0"/>
              <a:t> </a:t>
            </a:r>
            <a:r>
              <a:rPr lang="en-US" altLang="zh-CN" sz="4000" dirty="0"/>
              <a:t>Greedy</a:t>
            </a:r>
            <a:r>
              <a:rPr lang="zh-CN" altLang="en-US" sz="4000" dirty="0"/>
              <a:t> </a:t>
            </a:r>
            <a:r>
              <a:rPr lang="en-US" altLang="zh-CN" sz="4000" dirty="0"/>
              <a:t>Algorithms</a:t>
            </a:r>
            <a:r>
              <a:rPr lang="zh-CN" altLang="en-US" sz="4000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br>
              <a:rPr lang="en-US" altLang="zh-CN" sz="4000" dirty="0"/>
            </a:br>
            <a:r>
              <a:rPr lang="en-US" altLang="zh-CN" sz="4000" dirty="0"/>
              <a:t>-</a:t>
            </a:r>
            <a:r>
              <a:rPr lang="zh-CN" altLang="en-US" sz="4000" dirty="0"/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k-core</a:t>
            </a:r>
            <a:r>
              <a:rPr lang="zh-CN" altLang="en-US" sz="4000" dirty="0">
                <a:solidFill>
                  <a:srgbClr val="00B050"/>
                </a:solidFill>
              </a:rPr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and</a:t>
            </a:r>
            <a:r>
              <a:rPr lang="zh-CN" altLang="en-US" sz="4000" dirty="0">
                <a:solidFill>
                  <a:srgbClr val="00B050"/>
                </a:solidFill>
              </a:rPr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Peeling</a:t>
            </a:r>
            <a:r>
              <a:rPr lang="zh-CN" altLang="en-US" sz="4000" dirty="0">
                <a:solidFill>
                  <a:srgbClr val="00B050"/>
                </a:solidFill>
              </a:rPr>
              <a:t> </a:t>
            </a:r>
            <a:r>
              <a:rPr lang="en-US" altLang="zh-CN" sz="4000" dirty="0">
                <a:solidFill>
                  <a:srgbClr val="00B050"/>
                </a:solidFill>
              </a:rPr>
              <a:t>Algorithm</a:t>
            </a:r>
            <a:endParaRPr lang="en-US" sz="4000" dirty="0">
              <a:solidFill>
                <a:srgbClr val="00B050"/>
              </a:solidFill>
            </a:endParaRPr>
          </a:p>
        </p:txBody>
      </p:sp>
      <p:pic>
        <p:nvPicPr>
          <p:cNvPr id="1028" name="Picture 4" descr="k-Core of a graph">
            <a:extLst>
              <a:ext uri="{FF2B5EF4-FFF2-40B4-BE49-F238E27FC236}">
                <a16:creationId xmlns:a16="http://schemas.microsoft.com/office/drawing/2014/main" id="{8A25597F-D49C-DF4E-B26D-D6EBE808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16" y="4154207"/>
            <a:ext cx="6174768" cy="24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497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819D9-14B6-CB48-84BC-78FA70AA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2390"/>
          </a:xfrm>
        </p:spPr>
        <p:txBody>
          <a:bodyPr/>
          <a:lstStyle/>
          <a:p>
            <a:r>
              <a:rPr lang="en-US" altLang="zh-CN" sz="4400" dirty="0"/>
              <a:t>k-core</a:t>
            </a:r>
            <a:r>
              <a:rPr lang="zh-CN" altLang="en-US" sz="4400" dirty="0"/>
              <a:t> </a:t>
            </a:r>
            <a:r>
              <a:rPr lang="en-US" altLang="zh-CN" sz="4400" dirty="0"/>
              <a:t>and</a:t>
            </a:r>
            <a:r>
              <a:rPr lang="zh-CN" altLang="en-US" sz="4400" dirty="0"/>
              <a:t> </a:t>
            </a:r>
            <a:r>
              <a:rPr lang="en-US" altLang="zh-CN" sz="4400" dirty="0"/>
              <a:t>Peeling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A5A7A-8F7E-1B49-A704-C51A4714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85" y="1418490"/>
            <a:ext cx="6842589" cy="5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940569"/>
              </p:ext>
            </p:extLst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3245" y="4916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7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9D116D-775D-1843-874E-3ADAA202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1089061"/>
            <a:ext cx="7543800" cy="38354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A7575B9-D34C-4A46-8375-65ED35D5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2659"/>
            <a:ext cx="7886700" cy="816402"/>
          </a:xfrm>
        </p:spPr>
        <p:txBody>
          <a:bodyPr/>
          <a:lstStyle/>
          <a:p>
            <a:r>
              <a:rPr lang="en-US" altLang="zh-CN" sz="4400" dirty="0"/>
              <a:t>k-core</a:t>
            </a:r>
            <a:r>
              <a:rPr lang="zh-CN" altLang="en-US" sz="4400" dirty="0"/>
              <a:t> </a:t>
            </a:r>
            <a:r>
              <a:rPr lang="en-US" altLang="zh-CN" sz="4400" dirty="0"/>
              <a:t>and</a:t>
            </a:r>
            <a:r>
              <a:rPr lang="zh-CN" altLang="en-US" sz="4400" dirty="0"/>
              <a:t> </a:t>
            </a:r>
            <a:r>
              <a:rPr lang="en-US" altLang="zh-CN" sz="4400" dirty="0"/>
              <a:t>Peeling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F8F661-A871-3042-BC67-D54BC12D8492}"/>
              </a:ext>
            </a:extLst>
          </p:cNvPr>
          <p:cNvSpPr txBox="1"/>
          <p:nvPr/>
        </p:nvSpPr>
        <p:spPr>
          <a:xfrm>
            <a:off x="837344" y="5053248"/>
            <a:ext cx="7469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first initialized an array of degrees for each vertex and a copy of the original graph.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then iteratively remove vertices with degrees less than k and update the degrees of adjacent vertices until no such vertices remain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complexity </a:t>
            </a:r>
            <a:r>
              <a:rPr lang="en-US" dirty="0">
                <a:solidFill>
                  <a:schemeClr val="accent2"/>
                </a:solidFill>
              </a:rPr>
              <a:t>O(</a:t>
            </a:r>
            <a:r>
              <a:rPr lang="en-US" dirty="0" err="1">
                <a:solidFill>
                  <a:schemeClr val="accent2"/>
                </a:solidFill>
              </a:rPr>
              <a:t>n+m</a:t>
            </a:r>
            <a:r>
              <a:rPr lang="en-US" dirty="0">
                <a:solidFill>
                  <a:schemeClr val="accent2"/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005446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B9991-6F79-C342-A591-E0561F62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k-core</a:t>
            </a:r>
            <a:r>
              <a:rPr lang="zh-CN" altLang="en-US" sz="4400" dirty="0"/>
              <a:t> </a:t>
            </a:r>
            <a:r>
              <a:rPr lang="en-US" altLang="zh-CN" sz="4400" dirty="0"/>
              <a:t>and</a:t>
            </a:r>
            <a:r>
              <a:rPr lang="zh-CN" altLang="en-US" sz="4400" dirty="0"/>
              <a:t> </a:t>
            </a:r>
            <a:r>
              <a:rPr lang="en-US" altLang="zh-CN" sz="4400" dirty="0"/>
              <a:t>Peeling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</a:t>
            </a:r>
            <a:endParaRPr 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4E47B31-F743-B940-9934-D8CB498D5592}"/>
              </a:ext>
            </a:extLst>
          </p:cNvPr>
          <p:cNvSpPr/>
          <p:nvPr/>
        </p:nvSpPr>
        <p:spPr>
          <a:xfrm>
            <a:off x="2200939" y="3242930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995052-E04A-3446-9041-0B2B73EC36A3}"/>
              </a:ext>
            </a:extLst>
          </p:cNvPr>
          <p:cNvSpPr/>
          <p:nvPr/>
        </p:nvSpPr>
        <p:spPr>
          <a:xfrm>
            <a:off x="1407041" y="3641651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C448992-5C06-DE47-A8D2-63E883873BEE}"/>
              </a:ext>
            </a:extLst>
          </p:cNvPr>
          <p:cNvSpPr/>
          <p:nvPr/>
        </p:nvSpPr>
        <p:spPr>
          <a:xfrm>
            <a:off x="2239926" y="4229988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2CE576-7901-E04C-A0A2-5E7CDCFAF631}"/>
              </a:ext>
            </a:extLst>
          </p:cNvPr>
          <p:cNvSpPr/>
          <p:nvPr/>
        </p:nvSpPr>
        <p:spPr>
          <a:xfrm>
            <a:off x="3069263" y="3730253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20C516-22E5-9A43-8B60-84E4FD927ABE}"/>
              </a:ext>
            </a:extLst>
          </p:cNvPr>
          <p:cNvSpPr/>
          <p:nvPr/>
        </p:nvSpPr>
        <p:spPr>
          <a:xfrm>
            <a:off x="3140144" y="3066664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136F90B-726E-A243-822A-8A072E33DBF6}"/>
              </a:ext>
            </a:extLst>
          </p:cNvPr>
          <p:cNvSpPr/>
          <p:nvPr/>
        </p:nvSpPr>
        <p:spPr>
          <a:xfrm>
            <a:off x="2498646" y="2456177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175610E-8C0F-E544-9138-0B670BA2DEE1}"/>
              </a:ext>
            </a:extLst>
          </p:cNvPr>
          <p:cNvSpPr/>
          <p:nvPr/>
        </p:nvSpPr>
        <p:spPr>
          <a:xfrm>
            <a:off x="3409497" y="2368044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09D63A1-D4BB-3248-A0FE-1FE8A753B251}"/>
              </a:ext>
            </a:extLst>
          </p:cNvPr>
          <p:cNvSpPr/>
          <p:nvPr/>
        </p:nvSpPr>
        <p:spPr>
          <a:xfrm>
            <a:off x="3125965" y="4584402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31FB719-4B66-724C-8C85-31123CEB3EE9}"/>
              </a:ext>
            </a:extLst>
          </p:cNvPr>
          <p:cNvSpPr/>
          <p:nvPr/>
        </p:nvSpPr>
        <p:spPr>
          <a:xfrm>
            <a:off x="1311341" y="4701360"/>
            <a:ext cx="233916" cy="23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206CA08-5BB1-1644-8B1A-4EF44CACDCC5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1606701" y="3841311"/>
            <a:ext cx="667481" cy="42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DF7D882-E8CC-4F42-B3BA-28C682F69D9E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1606701" y="3359888"/>
            <a:ext cx="594238" cy="316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D9D9EFD-6CEB-8445-8CBF-2C71F67D88BB}"/>
              </a:ext>
            </a:extLst>
          </p:cNvPr>
          <p:cNvCxnSpPr>
            <a:stCxn id="4" idx="6"/>
            <a:endCxn id="7" idx="1"/>
          </p:cNvCxnSpPr>
          <p:nvPr/>
        </p:nvCxnSpPr>
        <p:spPr>
          <a:xfrm>
            <a:off x="2434855" y="3359888"/>
            <a:ext cx="668664" cy="40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4ADCE3D0-50B3-7245-9C50-0151732ADF2D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2439586" y="3929913"/>
            <a:ext cx="663933" cy="33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C266E978-F706-0B42-ADFE-39B84A0D72F1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640957" y="3758609"/>
            <a:ext cx="1428306" cy="8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1FD9F866-3A75-D14E-BDD5-89FE4CAC63C9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2317897" y="3476846"/>
            <a:ext cx="38987" cy="753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138EAC10-3565-8944-AB0F-9CDA9B6271BA}"/>
              </a:ext>
            </a:extLst>
          </p:cNvPr>
          <p:cNvCxnSpPr>
            <a:stCxn id="9" idx="4"/>
            <a:endCxn id="4" idx="0"/>
          </p:cNvCxnSpPr>
          <p:nvPr/>
        </p:nvCxnSpPr>
        <p:spPr>
          <a:xfrm flipH="1">
            <a:off x="2317897" y="2690093"/>
            <a:ext cx="297707" cy="55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2FA57C17-2DBE-8E44-8F10-D0D34CB93FDD}"/>
              </a:ext>
            </a:extLst>
          </p:cNvPr>
          <p:cNvCxnSpPr>
            <a:stCxn id="8" idx="4"/>
            <a:endCxn id="7" idx="0"/>
          </p:cNvCxnSpPr>
          <p:nvPr/>
        </p:nvCxnSpPr>
        <p:spPr>
          <a:xfrm flipH="1">
            <a:off x="3186221" y="3300580"/>
            <a:ext cx="70881" cy="42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1942CD6-D4CE-AA41-895C-A01D370CC35B}"/>
              </a:ext>
            </a:extLst>
          </p:cNvPr>
          <p:cNvCxnSpPr>
            <a:stCxn id="9" idx="5"/>
            <a:endCxn id="8" idx="1"/>
          </p:cNvCxnSpPr>
          <p:nvPr/>
        </p:nvCxnSpPr>
        <p:spPr>
          <a:xfrm>
            <a:off x="2698306" y="2655837"/>
            <a:ext cx="476094" cy="4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361BD6A-4974-E14D-B33F-4ECE11CE212F}"/>
              </a:ext>
            </a:extLst>
          </p:cNvPr>
          <p:cNvCxnSpPr>
            <a:stCxn id="10" idx="3"/>
            <a:endCxn id="8" idx="7"/>
          </p:cNvCxnSpPr>
          <p:nvPr/>
        </p:nvCxnSpPr>
        <p:spPr>
          <a:xfrm flipH="1">
            <a:off x="3339804" y="2567704"/>
            <a:ext cx="103949" cy="53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1374F02-BC79-7148-B4D0-3CEB99B96485}"/>
              </a:ext>
            </a:extLst>
          </p:cNvPr>
          <p:cNvCxnSpPr>
            <a:stCxn id="6" idx="6"/>
            <a:endCxn id="11" idx="1"/>
          </p:cNvCxnSpPr>
          <p:nvPr/>
        </p:nvCxnSpPr>
        <p:spPr>
          <a:xfrm>
            <a:off x="2473842" y="4346946"/>
            <a:ext cx="686379" cy="27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14A142C3-ED39-5545-B275-0CE494CA235F}"/>
              </a:ext>
            </a:extLst>
          </p:cNvPr>
          <p:cNvCxnSpPr>
            <a:cxnSpLocks/>
            <a:stCxn id="6" idx="2"/>
            <a:endCxn id="12" idx="7"/>
          </p:cNvCxnSpPr>
          <p:nvPr/>
        </p:nvCxnSpPr>
        <p:spPr>
          <a:xfrm flipH="1">
            <a:off x="1511001" y="4346946"/>
            <a:ext cx="728925" cy="38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01AD4A01-16A3-CF45-AE2A-5C83DA8D2AAB}"/>
              </a:ext>
            </a:extLst>
          </p:cNvPr>
          <p:cNvCxnSpPr>
            <a:stCxn id="5" idx="4"/>
            <a:endCxn id="12" idx="0"/>
          </p:cNvCxnSpPr>
          <p:nvPr/>
        </p:nvCxnSpPr>
        <p:spPr>
          <a:xfrm flipH="1">
            <a:off x="1428299" y="3875567"/>
            <a:ext cx="95700" cy="825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表格 42">
            <a:extLst>
              <a:ext uri="{FF2B5EF4-FFF2-40B4-BE49-F238E27FC236}">
                <a16:creationId xmlns:a16="http://schemas.microsoft.com/office/drawing/2014/main" id="{FF727BDC-B327-D548-B57D-79451F996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08039"/>
              </p:ext>
            </p:extLst>
          </p:nvPr>
        </p:nvGraphicFramePr>
        <p:xfrm>
          <a:off x="4089982" y="2184637"/>
          <a:ext cx="46901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017">
                  <a:extLst>
                    <a:ext uri="{9D8B030D-6E8A-4147-A177-3AD203B41FA5}">
                      <a16:colId xmlns:a16="http://schemas.microsoft.com/office/drawing/2014/main" val="398649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28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3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1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5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3388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2BF9903B-CFF5-584A-8A94-72AB04797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033942"/>
              </p:ext>
            </p:extLst>
          </p:nvPr>
        </p:nvGraphicFramePr>
        <p:xfrm>
          <a:off x="4873242" y="2206787"/>
          <a:ext cx="974662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662">
                  <a:extLst>
                    <a:ext uri="{9D8B030D-6E8A-4147-A177-3AD203B41FA5}">
                      <a16:colId xmlns:a16="http://schemas.microsoft.com/office/drawing/2014/main" val="398649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28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1 2 6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2 5 6 7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4 6 7 8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3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3 4 5 7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1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4 5 6 8 9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5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3388"/>
                  </a:ext>
                </a:extLst>
              </a:tr>
            </a:tbl>
          </a:graphicData>
        </a:graphic>
      </p:graphicFrame>
      <p:graphicFrame>
        <p:nvGraphicFramePr>
          <p:cNvPr id="44" name="表格 42">
            <a:extLst>
              <a:ext uri="{FF2B5EF4-FFF2-40B4-BE49-F238E27FC236}">
                <a16:creationId xmlns:a16="http://schemas.microsoft.com/office/drawing/2014/main" id="{74D504D5-2C3F-4343-B549-F00DA0DC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10662"/>
              </p:ext>
            </p:extLst>
          </p:nvPr>
        </p:nvGraphicFramePr>
        <p:xfrm>
          <a:off x="6162147" y="2218601"/>
          <a:ext cx="469017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017">
                  <a:extLst>
                    <a:ext uri="{9D8B030D-6E8A-4147-A177-3AD203B41FA5}">
                      <a16:colId xmlns:a16="http://schemas.microsoft.com/office/drawing/2014/main" val="398649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28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3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1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5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772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BBF27-212C-7746-AB9C-9E58A998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64" y="72478"/>
            <a:ext cx="7886700" cy="132556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ones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AA261-70C1-8443-AA6F-D4DF8EC2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en-US" dirty="0" err="1"/>
              <a:t>搜索大图中的最密子图问题</a:t>
            </a:r>
            <a:r>
              <a:rPr lang="zh-CN" altLang="en-US" dirty="0"/>
              <a:t>（</a:t>
            </a:r>
            <a:r>
              <a:rPr lang="en-US" altLang="zh-CN" dirty="0"/>
              <a:t>DSP</a:t>
            </a:r>
            <a:r>
              <a:rPr lang="zh-CN" altLang="en-US" dirty="0"/>
              <a:t>）：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4AF4B-B844-3D4D-8FA0-73CAF504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5"/>
          <a:stretch/>
        </p:blipFill>
        <p:spPr>
          <a:xfrm>
            <a:off x="1233324" y="3730895"/>
            <a:ext cx="6057258" cy="2860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689EE6-E7FF-324C-A929-350A89A8DC5A}"/>
                  </a:ext>
                </a:extLst>
              </p:cNvPr>
              <p:cNvSpPr txBox="1"/>
              <p:nvPr/>
            </p:nvSpPr>
            <p:spPr>
              <a:xfrm>
                <a:off x="628650" y="4546642"/>
                <a:ext cx="495328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689EE6-E7FF-324C-A929-350A89A8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6642"/>
                <a:ext cx="495328" cy="815416"/>
              </a:xfrm>
              <a:prstGeom prst="rect">
                <a:avLst/>
              </a:prstGeom>
              <a:blipFill>
                <a:blip r:embed="rId3"/>
                <a:stretch>
                  <a:fillRect l="-15000" t="-1538" r="-15000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85D7D7-678E-5440-A7DE-342ED2E0237F}"/>
                  </a:ext>
                </a:extLst>
              </p:cNvPr>
              <p:cNvSpPr txBox="1"/>
              <p:nvPr/>
            </p:nvSpPr>
            <p:spPr>
              <a:xfrm>
                <a:off x="7290582" y="4498977"/>
                <a:ext cx="4953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85D7D7-678E-5440-A7DE-342ED2E0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82" y="4498977"/>
                <a:ext cx="495328" cy="809452"/>
              </a:xfrm>
              <a:prstGeom prst="rect">
                <a:avLst/>
              </a:prstGeom>
              <a:blipFill>
                <a:blip r:embed="rId4"/>
                <a:stretch>
                  <a:fillRect l="-15385" t="-1538" r="-1538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16B76F-3CAD-2F4A-BD38-D66270B54D59}"/>
                  </a:ext>
                </a:extLst>
              </p:cNvPr>
              <p:cNvSpPr txBox="1"/>
              <p:nvPr/>
            </p:nvSpPr>
            <p:spPr>
              <a:xfrm>
                <a:off x="5116103" y="3429000"/>
                <a:ext cx="2965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16B76F-3CAD-2F4A-BD38-D66270B54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103" y="3429000"/>
                <a:ext cx="296556" cy="809452"/>
              </a:xfrm>
              <a:prstGeom prst="rect">
                <a:avLst/>
              </a:prstGeom>
              <a:blipFill>
                <a:blip r:embed="rId5"/>
                <a:stretch>
                  <a:fillRect l="-24000" t="-3125" r="-24000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8EF105-5B0F-3D47-88FB-12888B9EFCF6}"/>
                  </a:ext>
                </a:extLst>
              </p:cNvPr>
              <p:cNvSpPr txBox="1"/>
              <p:nvPr/>
            </p:nvSpPr>
            <p:spPr>
              <a:xfrm>
                <a:off x="5412659" y="5891354"/>
                <a:ext cx="296555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8EF105-5B0F-3D47-88FB-12888B9EF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659" y="5891354"/>
                <a:ext cx="296555" cy="818237"/>
              </a:xfrm>
              <a:prstGeom prst="rect">
                <a:avLst/>
              </a:prstGeom>
              <a:blipFill>
                <a:blip r:embed="rId6"/>
                <a:stretch>
                  <a:fillRect l="-25000" r="-25000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536E8B-827C-F248-BF65-F35B3A249ED4}"/>
                  </a:ext>
                </a:extLst>
              </p:cNvPr>
              <p:cNvSpPr txBox="1"/>
              <p:nvPr/>
            </p:nvSpPr>
            <p:spPr>
              <a:xfrm>
                <a:off x="1123978" y="1892840"/>
                <a:ext cx="50683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/>
                  <a:t>Let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G=(V,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E),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for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sz="2800" dirty="0"/>
                  <a:t>V,</a:t>
                </a:r>
                <a:r>
                  <a:rPr lang="zh-CN" altLang="en-US" sz="2800" dirty="0"/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d(S)=E[S]/|S|</a:t>
                </a:r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536E8B-827C-F248-BF65-F35B3A24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78" y="1892840"/>
                <a:ext cx="5068311" cy="430887"/>
              </a:xfrm>
              <a:prstGeom prst="rect">
                <a:avLst/>
              </a:prstGeom>
              <a:blipFill>
                <a:blip r:embed="rId7"/>
                <a:stretch>
                  <a:fillRect l="-4250" t="-26471" r="-3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F76AA4F-A437-544F-A79D-99A63043E0C9}"/>
              </a:ext>
            </a:extLst>
          </p:cNvPr>
          <p:cNvSpPr txBox="1"/>
          <p:nvPr/>
        </p:nvSpPr>
        <p:spPr>
          <a:xfrm>
            <a:off x="1123978" y="2485080"/>
            <a:ext cx="73913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子图的密度等于子图中的边数除以子图顶点数</a:t>
            </a:r>
            <a:r>
              <a:rPr lang="zh-CN" altLang="en-US" sz="2400" dirty="0"/>
              <a:t>，求</a:t>
            </a:r>
            <a:r>
              <a:rPr lang="en-US" altLang="zh-CN" sz="2400" dirty="0"/>
              <a:t>G</a:t>
            </a:r>
            <a:r>
              <a:rPr lang="zh-CN" altLang="en-US" sz="2400" dirty="0"/>
              <a:t>中的最密子图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6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E1F6D-3392-D14B-8C16-1B81EA20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60240"/>
          </a:xfrm>
        </p:spPr>
        <p:txBody>
          <a:bodyPr/>
          <a:lstStyle/>
          <a:p>
            <a:r>
              <a:rPr lang="en-US" dirty="0" err="1"/>
              <a:t>最密子图定义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CA6C32-781A-9A49-AFF4-5D6847070753}"/>
              </a:ext>
            </a:extLst>
          </p:cNvPr>
          <p:cNvSpPr txBox="1"/>
          <p:nvPr/>
        </p:nvSpPr>
        <p:spPr>
          <a:xfrm>
            <a:off x="1071560" y="2796212"/>
            <a:ext cx="7712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B050"/>
                </a:solidFill>
              </a:rPr>
              <a:t>d(S)=E[S]/|S|</a:t>
            </a:r>
            <a:endParaRPr lang="en-US" altLang="zh-CN" sz="2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B050"/>
                </a:solidFill>
              </a:rPr>
              <a:t>2d(S)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是什么？</a:t>
            </a:r>
            <a:endParaRPr lang="en-US" altLang="zh-CN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B050"/>
                </a:solidFill>
              </a:rPr>
              <a:t>2d(G)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Times" pitchFamily="2" charset="0"/>
              </a:rPr>
              <a:t>是什么？</a:t>
            </a:r>
            <a:endParaRPr lang="en-US" altLang="zh-CN" sz="2800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4F5006-C9FA-1043-B521-86B31B231AE1}"/>
                  </a:ext>
                </a:extLst>
              </p:cNvPr>
              <p:cNvSpPr txBox="1"/>
              <p:nvPr/>
            </p:nvSpPr>
            <p:spPr>
              <a:xfrm>
                <a:off x="1854682" y="2063422"/>
                <a:ext cx="3537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4F5006-C9FA-1043-B521-86B31B231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82" y="2063422"/>
                <a:ext cx="3537379" cy="430887"/>
              </a:xfrm>
              <a:prstGeom prst="rect">
                <a:avLst/>
              </a:prstGeom>
              <a:blipFill>
                <a:blip r:embed="rId2"/>
                <a:stretch>
                  <a:fillRect l="-1429" t="-2857" r="-285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01CE5F6-F569-9340-BBA8-3C3305CDD418}"/>
              </a:ext>
            </a:extLst>
          </p:cNvPr>
          <p:cNvSpPr txBox="1"/>
          <p:nvPr/>
        </p:nvSpPr>
        <p:spPr>
          <a:xfrm>
            <a:off x="1239806" y="1342376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对于无向图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V,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，最密子图的密度定义为：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288C94-4B99-FB42-B9C4-4CA291628DE2}"/>
              </a:ext>
            </a:extLst>
          </p:cNvPr>
          <p:cNvSpPr txBox="1"/>
          <p:nvPr/>
        </p:nvSpPr>
        <p:spPr>
          <a:xfrm>
            <a:off x="5841456" y="1976961"/>
            <a:ext cx="221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所有子图中密度最大的子图的密度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F806C5-4FDC-004A-AC8A-6356229BF778}"/>
              </a:ext>
            </a:extLst>
          </p:cNvPr>
          <p:cNvSpPr txBox="1"/>
          <p:nvPr/>
        </p:nvSpPr>
        <p:spPr>
          <a:xfrm>
            <a:off x="3980833" y="322487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B050"/>
                </a:solidFill>
              </a:rPr>
              <a:t>S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中节点度的平均值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A32F6B-7249-E445-913B-CB3A97A8967E}"/>
              </a:ext>
            </a:extLst>
          </p:cNvPr>
          <p:cNvSpPr txBox="1"/>
          <p:nvPr/>
        </p:nvSpPr>
        <p:spPr>
          <a:xfrm>
            <a:off x="3980833" y="369017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最稠密模块</a:t>
            </a:r>
            <a:r>
              <a:rPr lang="zh-CN" altLang="en-US" sz="2400" dirty="0">
                <a:solidFill>
                  <a:srgbClr val="000000"/>
                </a:solidFill>
                <a:latin typeface="Times" pitchFamily="2" charset="0"/>
              </a:rPr>
              <a:t>节点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度的平均值</a:t>
            </a:r>
            <a:endParaRPr 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4D35BC-7796-954F-B962-6B442FC688CC}"/>
              </a:ext>
            </a:extLst>
          </p:cNvPr>
          <p:cNvSpPr txBox="1"/>
          <p:nvPr/>
        </p:nvSpPr>
        <p:spPr>
          <a:xfrm>
            <a:off x="1239806" y="4506499"/>
            <a:ext cx="6984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Times" pitchFamily="2" charset="0"/>
              </a:rPr>
              <a:t>DSP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问题可以用最大流算法精确求解，时间复杂度为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Times" pitchFamily="2" charset="0"/>
              </a:rPr>
              <a:t>O(lognm</a:t>
            </a:r>
            <a:r>
              <a:rPr lang="en-US" altLang="zh-CN" sz="2400" baseline="30000" dirty="0">
                <a:solidFill>
                  <a:srgbClr val="00B050"/>
                </a:solidFill>
                <a:effectLst/>
                <a:latin typeface="Times" pitchFamily="2" charset="0"/>
              </a:rPr>
              <a:t>2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Times" pitchFamily="2" charset="0"/>
              </a:rPr>
              <a:t>)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Times" pitchFamily="2" charset="0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我们后面课程中再讲。</a:t>
            </a:r>
            <a:endParaRPr lang="en-US" altLang="zh-CN" sz="2400" dirty="0">
              <a:solidFill>
                <a:srgbClr val="00B050"/>
              </a:solidFill>
              <a:effectLst/>
              <a:latin typeface="Times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471D38-6E9D-AD4D-B947-69AB9A42AD3D}"/>
              </a:ext>
            </a:extLst>
          </p:cNvPr>
          <p:cNvSpPr txBox="1"/>
          <p:nvPr/>
        </p:nvSpPr>
        <p:spPr>
          <a:xfrm>
            <a:off x="1186124" y="5652052"/>
            <a:ext cx="7483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[1]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E. L. Lawler.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Combinatorial Optimization: Networks and Matroids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. Holt, Rinehart and Winston (1976).</a:t>
            </a:r>
          </a:p>
        </p:txBody>
      </p:sp>
    </p:spTree>
    <p:extLst>
      <p:ext uri="{BB962C8B-B14F-4D97-AF65-F5344CB8AC3E}">
        <p14:creationId xmlns:p14="http://schemas.microsoft.com/office/powerpoint/2010/main" val="2255613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7D20F-3DBB-B94B-88DB-1759F622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贪心的</a:t>
            </a:r>
            <a:r>
              <a:rPr lang="en-US" altLang="zh-CN" dirty="0" err="1"/>
              <a:t>Peeling</a:t>
            </a:r>
            <a:r>
              <a:rPr lang="zh-CN" altLang="en-US" dirty="0"/>
              <a:t>（剥洋葱）算法</a:t>
            </a:r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08C1EDD-E5E2-1A4A-86D6-6525FB6C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667" y="1561775"/>
            <a:ext cx="7761270" cy="961666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精确算法复杂度，</a:t>
            </a:r>
            <a:r>
              <a:rPr lang="en-US" altLang="zh-CN" sz="2800" dirty="0">
                <a:solidFill>
                  <a:srgbClr val="00B050"/>
                </a:solidFill>
              </a:rPr>
              <a:t>O(</a:t>
            </a:r>
            <a:r>
              <a:rPr lang="en-US" altLang="zh-CN" sz="2800" dirty="0" err="1">
                <a:solidFill>
                  <a:srgbClr val="00B050"/>
                </a:solidFill>
              </a:rPr>
              <a:t>logn</a:t>
            </a:r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m</a:t>
            </a:r>
            <a:r>
              <a:rPr lang="en-US" altLang="zh-CN" sz="2800" baseline="30000" dirty="0">
                <a:solidFill>
                  <a:srgbClr val="00B050"/>
                </a:solidFill>
              </a:rPr>
              <a:t>2</a:t>
            </a:r>
            <a:r>
              <a:rPr lang="en-US" altLang="zh-CN" sz="2800" dirty="0">
                <a:solidFill>
                  <a:srgbClr val="00B050"/>
                </a:solidFill>
              </a:rPr>
              <a:t>)</a:t>
            </a:r>
            <a:r>
              <a:rPr lang="zh-CN" altLang="en-US" sz="2800" dirty="0">
                <a:solidFill>
                  <a:srgbClr val="00B050"/>
                </a:solidFill>
              </a:rPr>
              <a:t> 在大图上太高了。</a:t>
            </a:r>
            <a:endParaRPr lang="en-US" altLang="zh-CN" sz="2800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寻求高效率的</a:t>
            </a:r>
            <a:r>
              <a:rPr lang="en-US" altLang="zh-CN" dirty="0">
                <a:solidFill>
                  <a:srgbClr val="00B050"/>
                </a:solidFill>
              </a:rPr>
              <a:t>DSP</a:t>
            </a:r>
            <a:r>
              <a:rPr lang="zh-CN" altLang="en-US" dirty="0">
                <a:solidFill>
                  <a:srgbClr val="00B050"/>
                </a:solidFill>
              </a:rPr>
              <a:t>算法。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EED86C-4BCB-F646-B532-485713AC81B4}"/>
              </a:ext>
            </a:extLst>
          </p:cNvPr>
          <p:cNvSpPr txBox="1"/>
          <p:nvPr/>
        </p:nvSpPr>
        <p:spPr>
          <a:xfrm>
            <a:off x="930667" y="2523441"/>
            <a:ext cx="75846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</a:rPr>
              <a:t>M. </a:t>
            </a:r>
            <a:r>
              <a:rPr lang="en-US" altLang="zh-CN" dirty="0" err="1">
                <a:effectLst/>
              </a:rPr>
              <a:t>Charikar</a:t>
            </a:r>
            <a:r>
              <a:rPr lang="en-US" altLang="zh-CN" dirty="0">
                <a:effectLst/>
              </a:rPr>
              <a:t>, “</a:t>
            </a:r>
            <a:r>
              <a:rPr lang="en-US" altLang="zh-CN" b="1" dirty="0">
                <a:solidFill>
                  <a:srgbClr val="00B050"/>
                </a:solidFill>
                <a:effectLst/>
              </a:rPr>
              <a:t>Greedy Approximation Algorithms for Finding Dense Components in a Graph</a:t>
            </a:r>
            <a:r>
              <a:rPr lang="en-US" altLang="zh-CN" dirty="0">
                <a:effectLst/>
              </a:rPr>
              <a:t>,” in </a:t>
            </a:r>
            <a:r>
              <a:rPr lang="en-US" altLang="zh-CN" i="1" dirty="0">
                <a:effectLst/>
              </a:rPr>
              <a:t>Approximation Algorithms for Combinatorial Optimization</a:t>
            </a:r>
            <a:r>
              <a:rPr lang="en-US" altLang="zh-CN" dirty="0">
                <a:effectLst/>
              </a:rPr>
              <a:t>,, 2000, pp. 84–95.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D58FC6-AAEC-864C-BEE7-5A784EEB6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0" y="3446771"/>
            <a:ext cx="7382017" cy="34611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A8FCC0-840C-8748-A7FE-1C35A4EC307F}"/>
              </a:ext>
            </a:extLst>
          </p:cNvPr>
          <p:cNvSpPr txBox="1"/>
          <p:nvPr/>
        </p:nvSpPr>
        <p:spPr>
          <a:xfrm>
            <a:off x="6012577" y="5550358"/>
            <a:ext cx="2854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最后一步是在所有</a:t>
            </a:r>
            <a:r>
              <a:rPr lang="en-US" altLang="zh-CN" sz="2000" dirty="0" err="1"/>
              <a:t>n</a:t>
            </a:r>
            <a:r>
              <a:rPr lang="zh-CN" altLang="en-US" sz="2000" dirty="0"/>
              <a:t>个子图中找密度最大的。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6798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F1CF1-9D2A-7D48-BEA3-EB068AE3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8595"/>
          </a:xfrm>
        </p:spPr>
        <p:txBody>
          <a:bodyPr/>
          <a:lstStyle/>
          <a:p>
            <a:r>
              <a:rPr lang="en-US" dirty="0" err="1"/>
              <a:t>算法举例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7B4E31-35D3-6644-AC08-52D6E0A8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19" y="1557637"/>
            <a:ext cx="7171362" cy="49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4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71757-8552-614A-90D0-E64EC589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6481067" cy="6314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算法举例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99604C-272F-CC4F-8A31-CF0374A2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1" y="1202076"/>
            <a:ext cx="7243281" cy="3602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F54582-9304-1145-9C69-53BF22B8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31" y="4757077"/>
            <a:ext cx="4997026" cy="1309813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58E8924C-0197-DD46-81CC-84286BFE0712}"/>
              </a:ext>
            </a:extLst>
          </p:cNvPr>
          <p:cNvSpPr/>
          <p:nvPr/>
        </p:nvSpPr>
        <p:spPr>
          <a:xfrm>
            <a:off x="4315146" y="3267182"/>
            <a:ext cx="1541124" cy="1489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B7E1DB-8225-034E-B4CE-D556906A7B28}"/>
              </a:ext>
            </a:extLst>
          </p:cNvPr>
          <p:cNvSpPr txBox="1"/>
          <p:nvPr/>
        </p:nvSpPr>
        <p:spPr>
          <a:xfrm>
            <a:off x="6081554" y="5455869"/>
            <a:ext cx="1759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d(S)=E[S]/|S|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161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F8D9D-90C5-794E-9DD2-BD9D91BC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9144"/>
          </a:xfrm>
        </p:spPr>
        <p:txBody>
          <a:bodyPr/>
          <a:lstStyle/>
          <a:p>
            <a:r>
              <a:rPr lang="en-US" dirty="0" err="1"/>
              <a:t>算法优化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DA3E1-8745-4348-8B15-0E9139D6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3248"/>
            <a:ext cx="7886700" cy="544530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Naive implementation runs </a:t>
            </a:r>
            <a:r>
              <a:rPr lang="en-US" altLang="zh-CN" dirty="0">
                <a:solidFill>
                  <a:srgbClr val="00B050"/>
                </a:solidFill>
                <a:latin typeface="Times" pitchFamily="2" charset="0"/>
              </a:rPr>
              <a:t>in </a:t>
            </a:r>
            <a:r>
              <a:rPr lang="zh-CN" altLang="en-US" dirty="0">
                <a:solidFill>
                  <a:srgbClr val="00B05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pitchFamily="2" charset="0"/>
              </a:rPr>
              <a:t>O(n</a:t>
            </a:r>
            <a:r>
              <a:rPr lang="en-US" altLang="zh-CN" baseline="30000" dirty="0">
                <a:solidFill>
                  <a:srgbClr val="00B050"/>
                </a:solidFill>
                <a:latin typeface="Times" pitchFamily="2" charset="0"/>
              </a:rPr>
              <a:t>2</a:t>
            </a:r>
            <a:r>
              <a:rPr lang="en-US" altLang="zh-CN" dirty="0">
                <a:solidFill>
                  <a:srgbClr val="00B050"/>
                </a:solidFill>
                <a:latin typeface="Times" pitchFamily="2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time.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endParaRPr lang="en-US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删除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轮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每轮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O(n)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的时间去找最小度的节点。花费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O(n</a:t>
            </a:r>
            <a:r>
              <a:rPr lang="en-US" altLang="zh-CN" baseline="30000" dirty="0">
                <a:solidFill>
                  <a:srgbClr val="000000"/>
                </a:solidFill>
                <a:effectLst/>
                <a:latin typeface="Times" pitchFamily="2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时间。</a:t>
            </a:r>
            <a:endParaRPr lang="en-US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最后花费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O(n)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的时间计算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个子图的密度，和找出最密子图。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整体上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O(n</a:t>
            </a:r>
            <a:r>
              <a:rPr lang="en-US" altLang="zh-CN" baseline="30000" dirty="0">
                <a:solidFill>
                  <a:srgbClr val="000000"/>
                </a:solidFill>
                <a:effectLst/>
                <a:latin typeface="Times" pitchFamily="2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利用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“degree-lists” 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结构来加速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effectLst/>
                <a:latin typeface="Times" pitchFamily="2" charset="0"/>
              </a:rPr>
              <a:t>O(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Times" pitchFamily="2" charset="0"/>
              </a:rPr>
              <a:t>n+m</a:t>
            </a:r>
            <a:r>
              <a:rPr lang="en-US" altLang="zh-CN" dirty="0">
                <a:solidFill>
                  <a:srgbClr val="00B050"/>
                </a:solidFill>
                <a:effectLst/>
                <a:latin typeface="Times" pitchFamily="2" charset="0"/>
              </a:rPr>
              <a:t>)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所有具有相同度数的顶点被放置在同一个</a:t>
            </a:r>
            <a:r>
              <a:rPr lang="en-US" altLang="zh-CN" dirty="0">
                <a:solidFill>
                  <a:srgbClr val="00B050"/>
                </a:solidFill>
                <a:effectLst/>
                <a:latin typeface="Times" pitchFamily="2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中，并且</a:t>
            </a:r>
            <a:r>
              <a:rPr lang="en-US" altLang="zh-CN" dirty="0">
                <a:solidFill>
                  <a:srgbClr val="00B050"/>
                </a:solidFill>
                <a:effectLst/>
                <a:latin typeface="Times" pitchFamily="2" charset="0"/>
              </a:rPr>
              <a:t>list</a:t>
            </a:r>
            <a:r>
              <a:rPr lang="zh-CN" altLang="en-US" dirty="0">
                <a:solidFill>
                  <a:srgbClr val="00B050"/>
                </a:solidFill>
                <a:effectLst/>
                <a:latin typeface="Times" pitchFamily="2" charset="0"/>
              </a:rPr>
              <a:t>按照度数增加的顺序排列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。</a:t>
            </a:r>
            <a:endParaRPr lang="en-US" altLang="zh-CN" dirty="0">
              <a:solidFill>
                <a:srgbClr val="000000"/>
              </a:solidFill>
              <a:effectLst/>
              <a:latin typeface="Times" pitchFamily="2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次删除，每次删除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后需要</a:t>
            </a:r>
            <a:r>
              <a:rPr lang="zh-CN" altLang="en-US" dirty="0">
                <a:solidFill>
                  <a:srgbClr val="000000"/>
                </a:solidFill>
                <a:effectLst/>
                <a:latin typeface="Times" pitchFamily="2" charset="0"/>
              </a:rPr>
              <a:t>把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邻居节点挪到前面一个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list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，时间成本</a:t>
            </a:r>
            <a:r>
              <a:rPr lang="en-US" altLang="zh-CN" sz="2800" dirty="0">
                <a:solidFill>
                  <a:srgbClr val="00B050"/>
                </a:solidFill>
                <a:latin typeface="Times" pitchFamily="2" charset="0"/>
              </a:rPr>
              <a:t>N[v]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。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所以总的时间成本是</a:t>
            </a:r>
            <a:r>
              <a:rPr lang="en-US" altLang="zh-CN" dirty="0">
                <a:solidFill>
                  <a:srgbClr val="00B050"/>
                </a:solidFill>
                <a:latin typeface="Times" pitchFamily="2" charset="0"/>
              </a:rPr>
              <a:t>O(</a:t>
            </a:r>
            <a:r>
              <a:rPr lang="en-US" altLang="zh-CN" dirty="0" err="1">
                <a:solidFill>
                  <a:srgbClr val="00B050"/>
                </a:solidFill>
                <a:latin typeface="Times" pitchFamily="2" charset="0"/>
              </a:rPr>
              <a:t>n+m</a:t>
            </a:r>
            <a:r>
              <a:rPr lang="en-US" altLang="zh-CN" dirty="0">
                <a:solidFill>
                  <a:srgbClr val="00B050"/>
                </a:solidFill>
                <a:latin typeface="Times" pitchFamily="2" charset="0"/>
              </a:rPr>
              <a:t>)</a:t>
            </a:r>
            <a:endParaRPr lang="en-US" altLang="zh-CN" dirty="0">
              <a:solidFill>
                <a:srgbClr val="00B050"/>
              </a:solidFill>
              <a:effectLst/>
              <a:latin typeface="Times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73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C171E-5081-9A4A-9163-0A8951A6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算法优化</a:t>
            </a:r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BFA9E50-5E67-F046-94E7-577651D2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621"/>
            <a:ext cx="7401674" cy="4317341"/>
          </a:xfrm>
        </p:spPr>
        <p:txBody>
          <a:bodyPr/>
          <a:lstStyle/>
          <a:p>
            <a:r>
              <a:rPr lang="en-US" dirty="0" err="1"/>
              <a:t>用二进制堆结构来存储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" pitchFamily="2" charset="0"/>
              </a:rPr>
              <a:t> “degree-lists” 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en-US" dirty="0" err="1"/>
              <a:t>用最小堆结构</a:t>
            </a:r>
            <a:r>
              <a:rPr lang="zh-CN" altLang="en-US" dirty="0"/>
              <a:t>，树上每个节点的</a:t>
            </a:r>
            <a:r>
              <a:rPr lang="en-US" altLang="zh-CN" dirty="0"/>
              <a:t>degree</a:t>
            </a:r>
            <a:r>
              <a:rPr lang="zh-CN" altLang="en-US" dirty="0"/>
              <a:t>大于等于其父节点。</a:t>
            </a:r>
            <a:endParaRPr lang="en-US" altLang="zh-CN" dirty="0"/>
          </a:p>
          <a:p>
            <a:r>
              <a:rPr lang="zh-CN" altLang="en-US" dirty="0"/>
              <a:t>所以每次</a:t>
            </a:r>
            <a:r>
              <a:rPr lang="en-US" altLang="zh-CN" dirty="0"/>
              <a:t>peeling</a:t>
            </a:r>
            <a:r>
              <a:rPr lang="zh-CN" altLang="en-US" dirty="0"/>
              <a:t>要删除的是根节点。</a:t>
            </a:r>
            <a:endParaRPr lang="en-US" altLang="zh-CN" dirty="0"/>
          </a:p>
          <a:p>
            <a:r>
              <a:rPr lang="zh-CN" altLang="en-US" dirty="0"/>
              <a:t>每次删除之后，需要花费</a:t>
            </a:r>
            <a:r>
              <a:rPr lang="en-US" altLang="zh-CN" dirty="0">
                <a:solidFill>
                  <a:srgbClr val="00B050"/>
                </a:solidFill>
              </a:rPr>
              <a:t>O(log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n)</a:t>
            </a:r>
            <a:r>
              <a:rPr lang="zh-CN" altLang="en-US" dirty="0"/>
              <a:t>的时间维护最小堆结构。</a:t>
            </a:r>
            <a:endParaRPr lang="en-US" altLang="zh-CN" dirty="0"/>
          </a:p>
          <a:p>
            <a:r>
              <a:rPr lang="en-US" dirty="0" err="1"/>
              <a:t>所以总时间复杂度是</a:t>
            </a:r>
            <a:r>
              <a:rPr lang="en-US" altLang="zh-CN" dirty="0" err="1">
                <a:solidFill>
                  <a:srgbClr val="00B050"/>
                </a:solidFill>
              </a:rPr>
              <a:t>O</a:t>
            </a:r>
            <a:r>
              <a:rPr lang="en-US" altLang="zh-CN" dirty="0">
                <a:solidFill>
                  <a:srgbClr val="00B050"/>
                </a:solidFill>
              </a:rPr>
              <a:t>(n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logn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81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F4FF6-2074-3E4E-8469-C70868D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总结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E7F30-55EB-C245-8E4E-F3093439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霍夫曼编码</a:t>
            </a:r>
            <a:endParaRPr lang="en-US" dirty="0"/>
          </a:p>
          <a:p>
            <a:r>
              <a:rPr lang="en-US" dirty="0" err="1"/>
              <a:t>图上最优的贪心算法</a:t>
            </a:r>
            <a:endParaRPr lang="en-US" dirty="0"/>
          </a:p>
          <a:p>
            <a:pPr lvl="1"/>
            <a:r>
              <a:rPr lang="en-US" altLang="zh-CN" dirty="0"/>
              <a:t>Dijkstra’s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Kruskal’s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Prim’s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K-Core</a:t>
            </a:r>
            <a:r>
              <a:rPr lang="zh-CN" altLang="en-US" dirty="0"/>
              <a:t> </a:t>
            </a:r>
            <a:r>
              <a:rPr lang="en-US" altLang="zh-CN" dirty="0"/>
              <a:t>Peeling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endParaRPr lang="en-US" dirty="0"/>
          </a:p>
          <a:p>
            <a:r>
              <a:rPr lang="en-US" dirty="0" err="1"/>
              <a:t>图上近似的贪心算法举例</a:t>
            </a:r>
            <a:endParaRPr lang="en-US" dirty="0"/>
          </a:p>
          <a:p>
            <a:pPr lvl="1"/>
            <a:r>
              <a:rPr lang="en-US" altLang="zh-CN" dirty="0"/>
              <a:t>Peeling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DSP.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everyday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sentence</a:t>
            </a:r>
          </a:p>
          <a:p>
            <a:r>
              <a:rPr lang="cs-CZ" sz="1800" dirty="0"/>
              <a:t>01100101 01110110 01100101 01110010 01111001 01100100 01100001 01111001 00100000 01100101 01101110 01100111 01101100 01101001 01110011 01101000 00100000 01110011 01100101 01101110 01110100 01100101 01101110 01100011 01100101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B80-CE8B-604F-89A2-90B6584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839505-9046-5241-8BFD-0DAA7D8F1C55}"/>
              </a:ext>
            </a:extLst>
          </p:cNvPr>
          <p:cNvSpPr txBox="1"/>
          <p:nvPr/>
        </p:nvSpPr>
        <p:spPr>
          <a:xfrm>
            <a:off x="904125" y="5715298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英文单词的</a:t>
            </a:r>
            <a:r>
              <a:rPr lang="en-US" altLang="zh-CN" sz="2400" dirty="0" err="1"/>
              <a:t>ASCII</a:t>
            </a:r>
            <a:r>
              <a:rPr lang="zh-CN" altLang="en-US" sz="2400" dirty="0"/>
              <a:t>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5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v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ryday </a:t>
            </a:r>
            <a:r>
              <a:rPr lang="en-US" b="1" dirty="0" err="1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nt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nc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</a:p>
          <a:p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01110110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01110010 01111001 01100100 01100001 01111001 00100000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01101110 01100111 01101100 01101001 01110011 01101000 00100000 01110011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01101110 01110100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585" y="365126"/>
            <a:ext cx="313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ASCII is pretty wasteful for English sentences.  If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dirty="0">
                <a:solidFill>
                  <a:schemeClr val="accent1"/>
                </a:solidFill>
              </a:rPr>
              <a:t> shows up so often, we should have a shorter way of representing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98FFF-ED37-9E44-B244-A748860B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8C0E28-087D-4C49-8E19-1AFDCF12495C}"/>
              </a:ext>
            </a:extLst>
          </p:cNvPr>
          <p:cNvSpPr txBox="1"/>
          <p:nvPr/>
        </p:nvSpPr>
        <p:spPr>
          <a:xfrm>
            <a:off x="904125" y="571529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在消息发送时，这样编码是浪费字符数的。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1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" y="1805354"/>
            <a:ext cx="7620000" cy="4695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5C41A-35FF-B741-9EDC-7326779D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63124" y="614960"/>
            <a:ext cx="188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For simplicity, let’s go with this made-up example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7828" y="2213847"/>
            <a:ext cx="385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18E4A"/>
                </a:solidFill>
              </a:rPr>
              <a:t>How to encode them as efficiently as possible?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22016-7021-2F4B-83D7-0C54ABC6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0</a:t>
            </a:r>
            <a:br>
              <a:rPr lang="en-US" sz="2800" dirty="0"/>
            </a:br>
            <a:r>
              <a:rPr lang="en-US" sz="2800" dirty="0"/>
              <a:t>(like ASCII)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7774" y="5967932"/>
            <a:ext cx="6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2657" y="5961709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6004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1717" y="682098"/>
            <a:ext cx="530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three bits.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2260" y="1751856"/>
            <a:ext cx="5457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Wasteful!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110 and 111 are never used.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We should have a shorter way of representing 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02F6-1333-E942-AC72-7133AA03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2046</TotalTime>
  <Words>3151</Words>
  <Application>Microsoft Macintosh PowerPoint</Application>
  <PresentationFormat>全屏显示(4:3)</PresentationFormat>
  <Paragraphs>740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Courier</vt:lpstr>
      <vt:lpstr>Helvetica</vt:lpstr>
      <vt:lpstr>Menlo</vt:lpstr>
      <vt:lpstr>Times</vt:lpstr>
      <vt:lpstr>Times New Roman</vt:lpstr>
      <vt:lpstr>Office 主题​​</vt:lpstr>
      <vt:lpstr>Greedy Algorithms</vt:lpstr>
      <vt:lpstr>适合用贪心算法求解的问题特点</vt:lpstr>
      <vt:lpstr>回顾上节课内容 （1）</vt:lpstr>
      <vt:lpstr>主要内容</vt:lpstr>
      <vt:lpstr>One more example Huffman coding</vt:lpstr>
      <vt:lpstr>One more example Huffman coding</vt:lpstr>
      <vt:lpstr>Suppose we have some distribution on characters</vt:lpstr>
      <vt:lpstr>Suppose we have some distribution on characters</vt:lpstr>
      <vt:lpstr>Try 0 (like ASCII)</vt:lpstr>
      <vt:lpstr>Try 1</vt:lpstr>
      <vt:lpstr>Try 2: prefix-free coding</vt:lpstr>
      <vt:lpstr>Try 2: prefix-free coding</vt:lpstr>
      <vt:lpstr>Try 2: prefix-free coding</vt:lpstr>
      <vt:lpstr>Try 2: prefix-free coding</vt:lpstr>
      <vt:lpstr>A prefix-free code is a tree</vt:lpstr>
      <vt:lpstr>How good is a tree?</vt:lpstr>
      <vt:lpstr>Question</vt:lpstr>
      <vt:lpstr>Greedy algorithm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What exactly was the algorithm?</vt:lpstr>
      <vt:lpstr>This is called Huffman Coding:</vt:lpstr>
      <vt:lpstr>Does it work?</vt:lpstr>
      <vt:lpstr>Lemma  proof idea</vt:lpstr>
      <vt:lpstr>Lemma  proof idea</vt:lpstr>
      <vt:lpstr>Huffman Coding Works (idea)</vt:lpstr>
      <vt:lpstr>Huffman Coding Works (idea)</vt:lpstr>
      <vt:lpstr>Huffman Coding Works (idea)</vt:lpstr>
      <vt:lpstr>Huffman Coding Works (idea)</vt:lpstr>
      <vt:lpstr>Recap I</vt:lpstr>
      <vt:lpstr>Recap II</vt:lpstr>
      <vt:lpstr>Greedy Algorithm on Graphs</vt:lpstr>
      <vt:lpstr>Optimal Greedy Algorithms on Graph</vt:lpstr>
      <vt:lpstr>Optimal Greedy Algorithms on Graph - k-core and Peeling Algorithm</vt:lpstr>
      <vt:lpstr>k-core and Peeling Algorithm</vt:lpstr>
      <vt:lpstr>k-core and Peeling Algorithm</vt:lpstr>
      <vt:lpstr>k-core and Peeling Algorithm</vt:lpstr>
      <vt:lpstr>The efficient but not optimal ones</vt:lpstr>
      <vt:lpstr>最密子图定义</vt:lpstr>
      <vt:lpstr>贪心的Peeling（剥洋葱）算法</vt:lpstr>
      <vt:lpstr>算法举例</vt:lpstr>
      <vt:lpstr>算法举例</vt:lpstr>
      <vt:lpstr>算法优化</vt:lpstr>
      <vt:lpstr>算法优化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Yongcai Wang</dc:creator>
  <cp:lastModifiedBy>Yongcai Wang</cp:lastModifiedBy>
  <cp:revision>6</cp:revision>
  <dcterms:created xsi:type="dcterms:W3CDTF">2024-03-18T08:20:43Z</dcterms:created>
  <dcterms:modified xsi:type="dcterms:W3CDTF">2024-04-08T06:09:29Z</dcterms:modified>
</cp:coreProperties>
</file>